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59" r:id="rId5"/>
    <p:sldMasterId id="2147483664" r:id="rId6"/>
  </p:sldMasterIdLst>
  <p:notesMasterIdLst>
    <p:notesMasterId r:id="rId51"/>
  </p:notesMasterIdLst>
  <p:handoutMasterIdLst>
    <p:handoutMasterId r:id="rId52"/>
  </p:handoutMasterIdLst>
  <p:sldIdLst>
    <p:sldId id="256" r:id="rId7"/>
    <p:sldId id="258" r:id="rId8"/>
    <p:sldId id="259" r:id="rId9"/>
    <p:sldId id="308" r:id="rId10"/>
    <p:sldId id="260" r:id="rId11"/>
    <p:sldId id="261" r:id="rId12"/>
    <p:sldId id="292" r:id="rId13"/>
    <p:sldId id="262" r:id="rId14"/>
    <p:sldId id="263" r:id="rId15"/>
    <p:sldId id="294" r:id="rId16"/>
    <p:sldId id="264" r:id="rId17"/>
    <p:sldId id="265" r:id="rId18"/>
    <p:sldId id="295" r:id="rId19"/>
    <p:sldId id="266" r:id="rId20"/>
    <p:sldId id="306" r:id="rId21"/>
    <p:sldId id="307" r:id="rId22"/>
    <p:sldId id="267" r:id="rId23"/>
    <p:sldId id="268" r:id="rId24"/>
    <p:sldId id="269" r:id="rId25"/>
    <p:sldId id="302" r:id="rId26"/>
    <p:sldId id="270" r:id="rId27"/>
    <p:sldId id="271" r:id="rId28"/>
    <p:sldId id="310" r:id="rId29"/>
    <p:sldId id="272" r:id="rId30"/>
    <p:sldId id="273" r:id="rId31"/>
    <p:sldId id="297" r:id="rId32"/>
    <p:sldId id="274" r:id="rId33"/>
    <p:sldId id="275" r:id="rId34"/>
    <p:sldId id="303" r:id="rId35"/>
    <p:sldId id="276" r:id="rId36"/>
    <p:sldId id="277" r:id="rId37"/>
    <p:sldId id="304" r:id="rId38"/>
    <p:sldId id="278" r:id="rId39"/>
    <p:sldId id="279" r:id="rId40"/>
    <p:sldId id="280" r:id="rId41"/>
    <p:sldId id="281" r:id="rId42"/>
    <p:sldId id="305" r:id="rId43"/>
    <p:sldId id="282" r:id="rId44"/>
    <p:sldId id="283" r:id="rId45"/>
    <p:sldId id="284" r:id="rId46"/>
    <p:sldId id="285" r:id="rId47"/>
    <p:sldId id="300" r:id="rId48"/>
    <p:sldId id="286" r:id="rId49"/>
    <p:sldId id="287" r:id="rId5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485FBF-F194-4FE4-B381-0B197C00D516}" v="121" dt="2021-10-19T17:02:25.2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754" y="6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5/10/relationships/revisionInfo" Target="revisionInfo.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11/3/2021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11/3/2021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chemeClr val="tx1"/>
                </a:solidFill>
              </a:defRPr>
            </a:lvl1pPr>
          </a:lstStyle>
          <a:p>
            <a:pPr lvl="0"/>
            <a:r>
              <a:rPr lang="en-US" dirty="0"/>
              <a:t>Add the title of your presentation here</a:t>
            </a:r>
          </a:p>
        </p:txBody>
      </p:sp>
      <p:grpSp>
        <p:nvGrpSpPr>
          <p:cNvPr id="10" name="Group 9"/>
          <p:cNvGrpSpPr/>
          <p:nvPr userDrawn="1"/>
        </p:nvGrpSpPr>
        <p:grpSpPr>
          <a:xfrm>
            <a:off x="3389891" y="4862023"/>
            <a:ext cx="1874480" cy="238727"/>
            <a:chOff x="3519449" y="4886156"/>
            <a:chExt cx="1874480" cy="238727"/>
          </a:xfrm>
        </p:grpSpPr>
        <p:sp>
          <p:nvSpPr>
            <p:cNvPr id="11" name="Subtitle 1"/>
            <p:cNvSpPr txBox="1">
              <a:spLocks/>
            </p:cNvSpPr>
            <p:nvPr userDrawn="1"/>
          </p:nvSpPr>
          <p:spPr>
            <a:xfrm>
              <a:off x="3519449" y="4886156"/>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12" name="Picture 11" descr="sm_logo_reversed1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4796" y="4895292"/>
              <a:ext cx="1109133" cy="229591"/>
            </a:xfrm>
            <a:prstGeom prst="rect">
              <a:avLst/>
            </a:prstGeom>
          </p:spPr>
        </p:pic>
      </p:grpSp>
      <p:sp>
        <p:nvSpPr>
          <p:cNvPr id="3" name="Text Placeholder 2"/>
          <p:cNvSpPr>
            <a:spLocks noGrp="1"/>
          </p:cNvSpPr>
          <p:nvPr>
            <p:ph type="body" sz="quarter" idx="12"/>
          </p:nvPr>
        </p:nvSpPr>
        <p:spPr>
          <a:xfrm>
            <a:off x="257175" y="3732517"/>
            <a:ext cx="3897313" cy="374650"/>
          </a:xfrm>
        </p:spPr>
        <p:txBody>
          <a:bodyPr/>
          <a:lstStyle/>
          <a:p>
            <a:pPr lvl="0"/>
            <a:r>
              <a:rPr lang="en-US" dirty="0"/>
              <a:t>Click to edit Master text styles</a:t>
            </a:r>
          </a:p>
        </p:txBody>
      </p:sp>
    </p:spTree>
    <p:extLst>
      <p:ext uri="{BB962C8B-B14F-4D97-AF65-F5344CB8AC3E}">
        <p14:creationId xmlns:p14="http://schemas.microsoft.com/office/powerpoint/2010/main" val="44675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04788" y="3880918"/>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469270"/>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166774"/>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04788" y="4274702"/>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November 3, 2021</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65824561"/>
      </p:ext>
    </p:extLst>
  </p:cSld>
  <p:clrMap bg1="lt1" tx1="dk1" bg2="lt2" tx2="dk2" accent1="accent1" accent2="accent2" accent3="accent3" accent4="accent4" accent5="accent5" accent6="accent6" hlink="hlink" folHlink="folHlink"/>
  <p:sldLayoutIdLst>
    <p:sldLayoutId id="2147483674"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3.xml"/><Relationship Id="rId1" Type="http://schemas.openxmlformats.org/officeDocument/2006/relationships/vmlDrawing" Target="../drawings/vmlDrawing7.vml"/><Relationship Id="rId4" Type="http://schemas.openxmlformats.org/officeDocument/2006/relationships/image" Target="../media/image31.emf"/></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3.xml"/><Relationship Id="rId1" Type="http://schemas.openxmlformats.org/officeDocument/2006/relationships/vmlDrawing" Target="../drawings/vmlDrawing8.vml"/><Relationship Id="rId4" Type="http://schemas.openxmlformats.org/officeDocument/2006/relationships/image" Target="../media/image36.emf"/></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3.xml"/><Relationship Id="rId1" Type="http://schemas.openxmlformats.org/officeDocument/2006/relationships/vmlDrawing" Target="../drawings/vmlDrawing9.vml"/><Relationship Id="rId4" Type="http://schemas.openxmlformats.org/officeDocument/2006/relationships/image" Target="../media/image41.emf"/></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F98A95B7-4BEC-4977-B320-A13F92BD7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163" y="14403"/>
            <a:ext cx="5303837"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1"/>
          </p:nvPr>
        </p:nvSpPr>
        <p:spPr>
          <a:xfrm>
            <a:off x="379865" y="1197317"/>
            <a:ext cx="5661618" cy="1234730"/>
          </a:xfrm>
        </p:spPr>
        <p:txBody>
          <a:bodyPr>
            <a:normAutofit/>
          </a:bodyPr>
          <a:lstStyle/>
          <a:p>
            <a:r>
              <a:rPr lang="en-GB" dirty="0"/>
              <a:t>Bassett East &amp; West </a:t>
            </a:r>
            <a:r>
              <a:rPr lang="en-GB" sz="2800" dirty="0"/>
              <a:t>Proposed safety scheme survey</a:t>
            </a:r>
            <a:endParaRPr dirty="0"/>
          </a:p>
        </p:txBody>
      </p:sp>
      <p:sp>
        <p:nvSpPr>
          <p:cNvPr id="3" name="Text Placeholder 2"/>
          <p:cNvSpPr>
            <a:spLocks noGrp="1"/>
          </p:cNvSpPr>
          <p:nvPr>
            <p:ph type="body" sz="quarter" idx="12"/>
          </p:nvPr>
        </p:nvSpPr>
        <p:spPr>
          <a:xfrm>
            <a:off x="380546" y="2435225"/>
            <a:ext cx="3897313" cy="374650"/>
          </a:xfrm>
        </p:spPr>
        <p:txBody>
          <a:bodyPr/>
          <a:lstStyle/>
          <a:p>
            <a:r>
              <a:rPr dirty="0"/>
              <a:t>Friday, October 15, 2021</a:t>
            </a:r>
          </a:p>
        </p:txBody>
      </p:sp>
      <p:sp>
        <p:nvSpPr>
          <p:cNvPr id="7" name="Title 2">
            <a:extLst>
              <a:ext uri="{FF2B5EF4-FFF2-40B4-BE49-F238E27FC236}">
                <a16:creationId xmlns:a16="http://schemas.microsoft.com/office/drawing/2014/main" id="{02F6726A-2D95-4A11-918B-ED9E41A2969E}"/>
              </a:ext>
            </a:extLst>
          </p:cNvPr>
          <p:cNvSpPr txBox="1">
            <a:spLocks/>
          </p:cNvSpPr>
          <p:nvPr/>
        </p:nvSpPr>
        <p:spPr>
          <a:xfrm>
            <a:off x="313645" y="3363424"/>
            <a:ext cx="8229600" cy="857250"/>
          </a:xfrm>
          <a:prstGeom prst="rect">
            <a:avLst/>
          </a:prstGeom>
        </p:spPr>
        <p:txBody>
          <a:bodyPr/>
          <a:lstStyle>
            <a:lvl1pPr algn="l" defTabSz="457200" rtl="0" eaLnBrk="1" latinLnBrk="0" hangingPunct="1">
              <a:spcBef>
                <a:spcPct val="0"/>
              </a:spcBef>
              <a:buNone/>
              <a:defRPr sz="1800" b="1" kern="1200" baseline="0">
                <a:solidFill>
                  <a:schemeClr val="tx1"/>
                </a:solidFill>
                <a:latin typeface="Arial"/>
                <a:ea typeface="+mj-ea"/>
                <a:cs typeface="Arial"/>
              </a:defRPr>
            </a:lvl1pPr>
          </a:lstStyle>
          <a:p>
            <a:r>
              <a:rPr lang="en-GB" sz="4000" dirty="0"/>
              <a:t>169</a:t>
            </a:r>
          </a:p>
        </p:txBody>
      </p:sp>
      <p:sp>
        <p:nvSpPr>
          <p:cNvPr id="8" name="Text Placeholder 3">
            <a:extLst>
              <a:ext uri="{FF2B5EF4-FFF2-40B4-BE49-F238E27FC236}">
                <a16:creationId xmlns:a16="http://schemas.microsoft.com/office/drawing/2014/main" id="{E6FEF8CF-36C8-4810-8D5F-C50892E8EB5B}"/>
              </a:ext>
            </a:extLst>
          </p:cNvPr>
          <p:cNvSpPr txBox="1">
            <a:spLocks/>
          </p:cNvSpPr>
          <p:nvPr/>
        </p:nvSpPr>
        <p:spPr>
          <a:xfrm>
            <a:off x="313645" y="4060928"/>
            <a:ext cx="3859212" cy="280987"/>
          </a:xfrm>
          <a:prstGeom prst="rect">
            <a:avLst/>
          </a:prstGeom>
        </p:spPr>
        <p:txBody>
          <a:bodyPr/>
          <a:lst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t>Total Responses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B1B6-E9C0-4AC4-AC52-7EE7D68589FA}"/>
              </a:ext>
            </a:extLst>
          </p:cNvPr>
          <p:cNvSpPr>
            <a:spLocks noGrp="1"/>
          </p:cNvSpPr>
          <p:nvPr>
            <p:ph type="title"/>
          </p:nvPr>
        </p:nvSpPr>
        <p:spPr/>
        <p:txBody>
          <a:bodyPr>
            <a:normAutofit fontScale="90000"/>
          </a:bodyPr>
          <a:lstStyle/>
          <a:p>
            <a:r>
              <a:rPr lang="en-GB" dirty="0"/>
              <a:t>Q3: What would you like to improve at this location? </a:t>
            </a:r>
            <a:br>
              <a:rPr lang="en-GB" dirty="0"/>
            </a:br>
            <a:r>
              <a:rPr lang="en-GB" sz="1600" dirty="0"/>
              <a:t>These are the responses to other comment box which have been tagged into themes</a:t>
            </a:r>
            <a:endParaRPr lang="en-GB" dirty="0"/>
          </a:p>
        </p:txBody>
      </p:sp>
      <p:graphicFrame>
        <p:nvGraphicFramePr>
          <p:cNvPr id="4" name="Object 3">
            <a:extLst>
              <a:ext uri="{FF2B5EF4-FFF2-40B4-BE49-F238E27FC236}">
                <a16:creationId xmlns:a16="http://schemas.microsoft.com/office/drawing/2014/main" id="{3ECB8D74-B249-4F87-935D-2CDFE9938B70}"/>
              </a:ext>
            </a:extLst>
          </p:cNvPr>
          <p:cNvGraphicFramePr>
            <a:graphicFrameLocks noChangeAspect="1"/>
          </p:cNvGraphicFramePr>
          <p:nvPr>
            <p:extLst>
              <p:ext uri="{D42A27DB-BD31-4B8C-83A1-F6EECF244321}">
                <p14:modId xmlns:p14="http://schemas.microsoft.com/office/powerpoint/2010/main" val="3359751707"/>
              </p:ext>
            </p:extLst>
          </p:nvPr>
        </p:nvGraphicFramePr>
        <p:xfrm>
          <a:off x="115136" y="724653"/>
          <a:ext cx="8785225" cy="4202113"/>
        </p:xfrm>
        <a:graphic>
          <a:graphicData uri="http://schemas.openxmlformats.org/presentationml/2006/ole">
            <mc:AlternateContent xmlns:mc="http://schemas.openxmlformats.org/markup-compatibility/2006">
              <mc:Choice xmlns:v="urn:schemas-microsoft-com:vml" Requires="v">
                <p:oleObj spid="_x0000_s2052" name="Worksheet" r:id="rId3" imgW="7715331" imgH="3628922" progId="Excel.Sheet.12">
                  <p:embed/>
                </p:oleObj>
              </mc:Choice>
              <mc:Fallback>
                <p:oleObj name="Worksheet" r:id="rId3" imgW="7715331" imgH="3628922" progId="Excel.Sheet.12">
                  <p:embed/>
                  <p:pic>
                    <p:nvPicPr>
                      <p:cNvPr id="4" name="Object 3">
                        <a:extLst>
                          <a:ext uri="{FF2B5EF4-FFF2-40B4-BE49-F238E27FC236}">
                            <a16:creationId xmlns:a16="http://schemas.microsoft.com/office/drawing/2014/main" id="{3ECB8D74-B249-4F87-935D-2CDFE9938B70}"/>
                          </a:ext>
                        </a:extLst>
                      </p:cNvPr>
                      <p:cNvPicPr/>
                      <p:nvPr/>
                    </p:nvPicPr>
                    <p:blipFill>
                      <a:blip r:embed="rId4"/>
                      <a:stretch>
                        <a:fillRect/>
                      </a:stretch>
                    </p:blipFill>
                    <p:spPr>
                      <a:xfrm>
                        <a:off x="115136" y="724653"/>
                        <a:ext cx="8785225" cy="4202113"/>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92781268-710F-4439-8058-78A7E63AC3E3}"/>
              </a:ext>
            </a:extLst>
          </p:cNvPr>
          <p:cNvSpPr txBox="1"/>
          <p:nvPr/>
        </p:nvSpPr>
        <p:spPr>
          <a:xfrm>
            <a:off x="6958013" y="4774168"/>
            <a:ext cx="2185987" cy="369332"/>
          </a:xfrm>
          <a:prstGeom prst="rect">
            <a:avLst/>
          </a:prstGeom>
          <a:noFill/>
        </p:spPr>
        <p:txBody>
          <a:bodyPr wrap="square">
            <a:spAutoFit/>
          </a:bodyPr>
          <a:lstStyle/>
          <a:p>
            <a:r>
              <a:rPr lang="en-GB" dirty="0"/>
              <a:t>Bassett West Results </a:t>
            </a:r>
          </a:p>
        </p:txBody>
      </p:sp>
    </p:spTree>
    <p:extLst>
      <p:ext uri="{BB962C8B-B14F-4D97-AF65-F5344CB8AC3E}">
        <p14:creationId xmlns:p14="http://schemas.microsoft.com/office/powerpoint/2010/main" val="894403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600" dirty="0"/>
              <a:t>Q4: To what extent do you agree or disagree with the council’s proposal to improve safety and reduce through traffic and traffic speeds in your area?</a:t>
            </a:r>
          </a:p>
        </p:txBody>
      </p:sp>
      <p:sp>
        <p:nvSpPr>
          <p:cNvPr id="3" name="Content Placeholder 2"/>
          <p:cNvSpPr>
            <a:spLocks noGrp="1"/>
          </p:cNvSpPr>
          <p:nvPr>
            <p:ph idx="1"/>
          </p:nvPr>
        </p:nvSpPr>
        <p:spPr/>
        <p:txBody>
          <a:bodyPr/>
          <a:lstStyle/>
          <a:p>
            <a:r>
              <a:t>Answered: 81    Skipped: 88</a:t>
            </a:r>
          </a:p>
        </p:txBody>
      </p:sp>
      <p:pic>
        <p:nvPicPr>
          <p:cNvPr id="4" name="Picture 3" descr="chart6882205990.png"/>
          <p:cNvPicPr>
            <a:picLocks noChangeAspect="1"/>
          </p:cNvPicPr>
          <p:nvPr/>
        </p:nvPicPr>
        <p:blipFill>
          <a:blip r:embed="rId2"/>
          <a:stretch>
            <a:fillRect/>
          </a:stretch>
        </p:blipFill>
        <p:spPr>
          <a:xfrm>
            <a:off x="800100" y="1246664"/>
            <a:ext cx="7543800" cy="3175000"/>
          </a:xfrm>
          <a:prstGeom prst="rect">
            <a:avLst/>
          </a:prstGeom>
        </p:spPr>
      </p:pic>
      <p:sp>
        <p:nvSpPr>
          <p:cNvPr id="5" name="TextBox 4">
            <a:extLst>
              <a:ext uri="{FF2B5EF4-FFF2-40B4-BE49-F238E27FC236}">
                <a16:creationId xmlns:a16="http://schemas.microsoft.com/office/drawing/2014/main" id="{BD7E9876-33EF-48E1-8016-0A33F4995810}"/>
              </a:ext>
            </a:extLst>
          </p:cNvPr>
          <p:cNvSpPr txBox="1"/>
          <p:nvPr/>
        </p:nvSpPr>
        <p:spPr>
          <a:xfrm>
            <a:off x="6929438" y="4774168"/>
            <a:ext cx="2214562" cy="369332"/>
          </a:xfrm>
          <a:prstGeom prst="rect">
            <a:avLst/>
          </a:prstGeom>
          <a:noFill/>
        </p:spPr>
        <p:txBody>
          <a:bodyPr wrap="square">
            <a:spAutoFit/>
          </a:bodyPr>
          <a:lstStyle/>
          <a:p>
            <a:r>
              <a:rPr lang="en-GB" dirty="0"/>
              <a:t>Bassett West Results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600" dirty="0"/>
              <a:t>Q4: To what extent do you agree or disagree with the council’s proposal to improve safety and reduce through traffic and traffic speeds in your area?</a:t>
            </a:r>
          </a:p>
        </p:txBody>
      </p:sp>
      <p:sp>
        <p:nvSpPr>
          <p:cNvPr id="3" name="Content Placeholder 2"/>
          <p:cNvSpPr>
            <a:spLocks noGrp="1"/>
          </p:cNvSpPr>
          <p:nvPr>
            <p:ph idx="1"/>
          </p:nvPr>
        </p:nvSpPr>
        <p:spPr/>
        <p:txBody>
          <a:bodyPr/>
          <a:lstStyle/>
          <a:p>
            <a:r>
              <a:t>Answered: 81    Skipped: 88</a:t>
            </a:r>
          </a:p>
        </p:txBody>
      </p:sp>
      <p:pic>
        <p:nvPicPr>
          <p:cNvPr id="4" name="Picture 3" descr="table6882205990.png"/>
          <p:cNvPicPr>
            <a:picLocks noChangeAspect="1"/>
          </p:cNvPicPr>
          <p:nvPr/>
        </p:nvPicPr>
        <p:blipFill>
          <a:blip r:embed="rId2"/>
          <a:stretch>
            <a:fillRect/>
          </a:stretch>
        </p:blipFill>
        <p:spPr>
          <a:xfrm>
            <a:off x="800100" y="1335564"/>
            <a:ext cx="7543800" cy="2997200"/>
          </a:xfrm>
          <a:prstGeom prst="rect">
            <a:avLst/>
          </a:prstGeom>
        </p:spPr>
      </p:pic>
      <p:sp>
        <p:nvSpPr>
          <p:cNvPr id="5" name="TextBox 4">
            <a:extLst>
              <a:ext uri="{FF2B5EF4-FFF2-40B4-BE49-F238E27FC236}">
                <a16:creationId xmlns:a16="http://schemas.microsoft.com/office/drawing/2014/main" id="{1F9CFC54-100A-4424-9C52-D3557639A7CB}"/>
              </a:ext>
            </a:extLst>
          </p:cNvPr>
          <p:cNvSpPr txBox="1"/>
          <p:nvPr/>
        </p:nvSpPr>
        <p:spPr>
          <a:xfrm>
            <a:off x="6879431" y="4774168"/>
            <a:ext cx="2264569" cy="369332"/>
          </a:xfrm>
          <a:prstGeom prst="rect">
            <a:avLst/>
          </a:prstGeom>
          <a:noFill/>
        </p:spPr>
        <p:txBody>
          <a:bodyPr wrap="square">
            <a:spAutoFit/>
          </a:bodyPr>
          <a:lstStyle/>
          <a:p>
            <a:r>
              <a:rPr lang="en-GB" dirty="0"/>
              <a:t>Bassett West Results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B1B6-E9C0-4AC4-AC52-7EE7D68589FA}"/>
              </a:ext>
            </a:extLst>
          </p:cNvPr>
          <p:cNvSpPr>
            <a:spLocks noGrp="1"/>
          </p:cNvSpPr>
          <p:nvPr>
            <p:ph type="title"/>
          </p:nvPr>
        </p:nvSpPr>
        <p:spPr>
          <a:xfrm>
            <a:off x="115136" y="407345"/>
            <a:ext cx="8229600" cy="391272"/>
          </a:xfrm>
        </p:spPr>
        <p:txBody>
          <a:bodyPr>
            <a:noAutofit/>
          </a:bodyPr>
          <a:lstStyle/>
          <a:p>
            <a:r>
              <a:rPr lang="en-GB" sz="1600" dirty="0"/>
              <a:t>Q4: To what extent do you agree or disagree with the council’s proposal to improve safety and reduce through traffic and traffic speeds in your area? </a:t>
            </a:r>
            <a:br>
              <a:rPr lang="en-GB" sz="1600" dirty="0"/>
            </a:br>
            <a:r>
              <a:rPr lang="en-GB" sz="1200" dirty="0"/>
              <a:t>These are the responses to other comment box which have been tagged into themes</a:t>
            </a:r>
            <a:endParaRPr lang="en-GB" sz="1600" dirty="0"/>
          </a:p>
        </p:txBody>
      </p:sp>
      <p:graphicFrame>
        <p:nvGraphicFramePr>
          <p:cNvPr id="4" name="Object 3">
            <a:extLst>
              <a:ext uri="{FF2B5EF4-FFF2-40B4-BE49-F238E27FC236}">
                <a16:creationId xmlns:a16="http://schemas.microsoft.com/office/drawing/2014/main" id="{D91E684E-A2DB-446C-92D9-C34C04B50904}"/>
              </a:ext>
            </a:extLst>
          </p:cNvPr>
          <p:cNvGraphicFramePr>
            <a:graphicFrameLocks noChangeAspect="1"/>
          </p:cNvGraphicFramePr>
          <p:nvPr>
            <p:extLst>
              <p:ext uri="{D42A27DB-BD31-4B8C-83A1-F6EECF244321}">
                <p14:modId xmlns:p14="http://schemas.microsoft.com/office/powerpoint/2010/main" val="3157656767"/>
              </p:ext>
            </p:extLst>
          </p:nvPr>
        </p:nvGraphicFramePr>
        <p:xfrm>
          <a:off x="179388" y="854075"/>
          <a:ext cx="9467850" cy="4202113"/>
        </p:xfrm>
        <a:graphic>
          <a:graphicData uri="http://schemas.openxmlformats.org/presentationml/2006/ole">
            <mc:AlternateContent xmlns:mc="http://schemas.openxmlformats.org/markup-compatibility/2006">
              <mc:Choice xmlns:v="urn:schemas-microsoft-com:vml" Requires="v">
                <p:oleObj spid="_x0000_s3076" name="Worksheet" r:id="rId3" imgW="8315481" imgH="3628854" progId="Excel.Sheet.12">
                  <p:embed/>
                </p:oleObj>
              </mc:Choice>
              <mc:Fallback>
                <p:oleObj name="Worksheet" r:id="rId3" imgW="8315481" imgH="3628854" progId="Excel.Sheet.12">
                  <p:embed/>
                  <p:pic>
                    <p:nvPicPr>
                      <p:cNvPr id="4" name="Object 3">
                        <a:extLst>
                          <a:ext uri="{FF2B5EF4-FFF2-40B4-BE49-F238E27FC236}">
                            <a16:creationId xmlns:a16="http://schemas.microsoft.com/office/drawing/2014/main" id="{D91E684E-A2DB-446C-92D9-C34C04B50904}"/>
                          </a:ext>
                        </a:extLst>
                      </p:cNvPr>
                      <p:cNvPicPr/>
                      <p:nvPr/>
                    </p:nvPicPr>
                    <p:blipFill>
                      <a:blip r:embed="rId4"/>
                      <a:stretch>
                        <a:fillRect/>
                      </a:stretch>
                    </p:blipFill>
                    <p:spPr>
                      <a:xfrm>
                        <a:off x="179388" y="854075"/>
                        <a:ext cx="9467850" cy="4202113"/>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85D472AE-4138-4A32-8AC5-AE9611EB6174}"/>
              </a:ext>
            </a:extLst>
          </p:cNvPr>
          <p:cNvSpPr txBox="1"/>
          <p:nvPr/>
        </p:nvSpPr>
        <p:spPr>
          <a:xfrm>
            <a:off x="6865144" y="4774168"/>
            <a:ext cx="2278856" cy="369332"/>
          </a:xfrm>
          <a:prstGeom prst="rect">
            <a:avLst/>
          </a:prstGeom>
          <a:noFill/>
        </p:spPr>
        <p:txBody>
          <a:bodyPr wrap="square">
            <a:spAutoFit/>
          </a:bodyPr>
          <a:lstStyle/>
          <a:p>
            <a:r>
              <a:rPr lang="en-GB" dirty="0"/>
              <a:t>Bassett West Results </a:t>
            </a:r>
          </a:p>
        </p:txBody>
      </p:sp>
    </p:spTree>
    <p:extLst>
      <p:ext uri="{BB962C8B-B14F-4D97-AF65-F5344CB8AC3E}">
        <p14:creationId xmlns:p14="http://schemas.microsoft.com/office/powerpoint/2010/main" val="808071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Q5: Thinking about the proposed changes, to what extent do you agree or disagree with the following statements?</a:t>
            </a:r>
          </a:p>
        </p:txBody>
      </p:sp>
      <p:sp>
        <p:nvSpPr>
          <p:cNvPr id="3" name="Content Placeholder 2"/>
          <p:cNvSpPr>
            <a:spLocks noGrp="1"/>
          </p:cNvSpPr>
          <p:nvPr>
            <p:ph idx="1"/>
          </p:nvPr>
        </p:nvSpPr>
        <p:spPr/>
        <p:txBody>
          <a:bodyPr/>
          <a:lstStyle/>
          <a:p>
            <a:r>
              <a:t>Answered: 78    Skipped: 91</a:t>
            </a:r>
          </a:p>
        </p:txBody>
      </p:sp>
      <p:pic>
        <p:nvPicPr>
          <p:cNvPr id="5" name="Picture 4" descr="chart6882064020.png">
            <a:extLst>
              <a:ext uri="{FF2B5EF4-FFF2-40B4-BE49-F238E27FC236}">
                <a16:creationId xmlns:a16="http://schemas.microsoft.com/office/drawing/2014/main" id="{EB9DD737-2836-4B65-B1A6-F7AAFC6AB226}"/>
              </a:ext>
            </a:extLst>
          </p:cNvPr>
          <p:cNvPicPr>
            <a:picLocks noChangeAspect="1"/>
          </p:cNvPicPr>
          <p:nvPr/>
        </p:nvPicPr>
        <p:blipFill rotWithShape="1">
          <a:blip r:embed="rId2"/>
          <a:srcRect t="90257"/>
          <a:stretch/>
        </p:blipFill>
        <p:spPr>
          <a:xfrm>
            <a:off x="381802" y="3733800"/>
            <a:ext cx="4016027" cy="1076319"/>
          </a:xfrm>
          <a:prstGeom prst="rect">
            <a:avLst/>
          </a:prstGeom>
        </p:spPr>
      </p:pic>
      <p:pic>
        <p:nvPicPr>
          <p:cNvPr id="6" name="Picture 5" descr="chart6882064020.png">
            <a:extLst>
              <a:ext uri="{FF2B5EF4-FFF2-40B4-BE49-F238E27FC236}">
                <a16:creationId xmlns:a16="http://schemas.microsoft.com/office/drawing/2014/main" id="{BD051AE2-2F3A-40BE-A92B-0760C398DC07}"/>
              </a:ext>
            </a:extLst>
          </p:cNvPr>
          <p:cNvPicPr>
            <a:picLocks noChangeAspect="1"/>
          </p:cNvPicPr>
          <p:nvPr/>
        </p:nvPicPr>
        <p:blipFill rotWithShape="1">
          <a:blip r:embed="rId2"/>
          <a:srcRect t="74957" b="9742"/>
          <a:stretch/>
        </p:blipFill>
        <p:spPr>
          <a:xfrm>
            <a:off x="381801" y="1897379"/>
            <a:ext cx="4016027" cy="1690371"/>
          </a:xfrm>
          <a:prstGeom prst="rect">
            <a:avLst/>
          </a:prstGeom>
        </p:spPr>
      </p:pic>
      <p:pic>
        <p:nvPicPr>
          <p:cNvPr id="7" name="Picture 6" descr="chart6882064020.png">
            <a:extLst>
              <a:ext uri="{FF2B5EF4-FFF2-40B4-BE49-F238E27FC236}">
                <a16:creationId xmlns:a16="http://schemas.microsoft.com/office/drawing/2014/main" id="{383003B4-7D29-4821-9E76-73DBC7FD7735}"/>
              </a:ext>
            </a:extLst>
          </p:cNvPr>
          <p:cNvPicPr>
            <a:picLocks noChangeAspect="1"/>
          </p:cNvPicPr>
          <p:nvPr/>
        </p:nvPicPr>
        <p:blipFill rotWithShape="1">
          <a:blip r:embed="rId2"/>
          <a:srcRect t="90257"/>
          <a:stretch/>
        </p:blipFill>
        <p:spPr>
          <a:xfrm>
            <a:off x="4572001" y="3733800"/>
            <a:ext cx="4016027" cy="1076319"/>
          </a:xfrm>
          <a:prstGeom prst="rect">
            <a:avLst/>
          </a:prstGeom>
        </p:spPr>
      </p:pic>
      <p:pic>
        <p:nvPicPr>
          <p:cNvPr id="8" name="Picture 7" descr="chart6882064020.png">
            <a:extLst>
              <a:ext uri="{FF2B5EF4-FFF2-40B4-BE49-F238E27FC236}">
                <a16:creationId xmlns:a16="http://schemas.microsoft.com/office/drawing/2014/main" id="{6D2FE310-9C50-45E5-AC7F-AE6577346F74}"/>
              </a:ext>
            </a:extLst>
          </p:cNvPr>
          <p:cNvPicPr>
            <a:picLocks noChangeAspect="1"/>
          </p:cNvPicPr>
          <p:nvPr/>
        </p:nvPicPr>
        <p:blipFill rotWithShape="1">
          <a:blip r:embed="rId2"/>
          <a:srcRect t="56611" b="26283"/>
          <a:stretch/>
        </p:blipFill>
        <p:spPr>
          <a:xfrm>
            <a:off x="4572000" y="1760220"/>
            <a:ext cx="4016027" cy="1889759"/>
          </a:xfrm>
          <a:prstGeom prst="rect">
            <a:avLst/>
          </a:prstGeom>
        </p:spPr>
      </p:pic>
      <p:pic>
        <p:nvPicPr>
          <p:cNvPr id="9" name="Picture 8" descr="table6882064020.png">
            <a:extLst>
              <a:ext uri="{FF2B5EF4-FFF2-40B4-BE49-F238E27FC236}">
                <a16:creationId xmlns:a16="http://schemas.microsoft.com/office/drawing/2014/main" id="{45A653C4-402C-4E06-84CA-6635DAFBE422}"/>
              </a:ext>
            </a:extLst>
          </p:cNvPr>
          <p:cNvPicPr>
            <a:picLocks noChangeAspect="1"/>
          </p:cNvPicPr>
          <p:nvPr/>
        </p:nvPicPr>
        <p:blipFill rotWithShape="1">
          <a:blip r:embed="rId3"/>
          <a:srcRect t="82250" r="85452" b="-184"/>
          <a:stretch/>
        </p:blipFill>
        <p:spPr>
          <a:xfrm>
            <a:off x="492108" y="2422524"/>
            <a:ext cx="647265" cy="640080"/>
          </a:xfrm>
          <a:prstGeom prst="rect">
            <a:avLst/>
          </a:prstGeom>
        </p:spPr>
      </p:pic>
      <p:pic>
        <p:nvPicPr>
          <p:cNvPr id="10" name="Picture 9" descr="table6882064020.png">
            <a:extLst>
              <a:ext uri="{FF2B5EF4-FFF2-40B4-BE49-F238E27FC236}">
                <a16:creationId xmlns:a16="http://schemas.microsoft.com/office/drawing/2014/main" id="{7F783FBA-29EC-4C29-B0DC-295ADCF90DA9}"/>
              </a:ext>
            </a:extLst>
          </p:cNvPr>
          <p:cNvPicPr>
            <a:picLocks noChangeAspect="1"/>
          </p:cNvPicPr>
          <p:nvPr/>
        </p:nvPicPr>
        <p:blipFill rotWithShape="1">
          <a:blip r:embed="rId3"/>
          <a:srcRect t="47237" r="85452" b="19053"/>
          <a:stretch/>
        </p:blipFill>
        <p:spPr>
          <a:xfrm>
            <a:off x="4675488" y="2140983"/>
            <a:ext cx="647265" cy="1203162"/>
          </a:xfrm>
          <a:prstGeom prst="rect">
            <a:avLst/>
          </a:prstGeom>
        </p:spPr>
      </p:pic>
      <p:sp>
        <p:nvSpPr>
          <p:cNvPr id="11" name="TextBox 10">
            <a:extLst>
              <a:ext uri="{FF2B5EF4-FFF2-40B4-BE49-F238E27FC236}">
                <a16:creationId xmlns:a16="http://schemas.microsoft.com/office/drawing/2014/main" id="{F97B0FD9-E113-4038-A522-A9037E581A61}"/>
              </a:ext>
            </a:extLst>
          </p:cNvPr>
          <p:cNvSpPr txBox="1"/>
          <p:nvPr/>
        </p:nvSpPr>
        <p:spPr>
          <a:xfrm>
            <a:off x="6972300" y="4774168"/>
            <a:ext cx="2171700" cy="369332"/>
          </a:xfrm>
          <a:prstGeom prst="rect">
            <a:avLst/>
          </a:prstGeom>
          <a:noFill/>
        </p:spPr>
        <p:txBody>
          <a:bodyPr wrap="square">
            <a:spAutoFit/>
          </a:bodyPr>
          <a:lstStyle/>
          <a:p>
            <a:r>
              <a:rPr lang="en-GB" dirty="0"/>
              <a:t>Bassett West Results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6882064020.png">
            <a:extLst>
              <a:ext uri="{FF2B5EF4-FFF2-40B4-BE49-F238E27FC236}">
                <a16:creationId xmlns:a16="http://schemas.microsoft.com/office/drawing/2014/main" id="{400E6CD2-FCA9-46FF-B183-01D8517E0040}"/>
              </a:ext>
            </a:extLst>
          </p:cNvPr>
          <p:cNvPicPr>
            <a:picLocks noChangeAspect="1"/>
          </p:cNvPicPr>
          <p:nvPr/>
        </p:nvPicPr>
        <p:blipFill rotWithShape="1">
          <a:blip r:embed="rId2"/>
          <a:srcRect t="90257"/>
          <a:stretch/>
        </p:blipFill>
        <p:spPr>
          <a:xfrm>
            <a:off x="381802" y="3733800"/>
            <a:ext cx="4016027" cy="1076319"/>
          </a:xfrm>
          <a:prstGeom prst="rect">
            <a:avLst/>
          </a:prstGeom>
        </p:spPr>
      </p:pic>
      <p:pic>
        <p:nvPicPr>
          <p:cNvPr id="5" name="Picture 4" descr="chart6882064020.png">
            <a:extLst>
              <a:ext uri="{FF2B5EF4-FFF2-40B4-BE49-F238E27FC236}">
                <a16:creationId xmlns:a16="http://schemas.microsoft.com/office/drawing/2014/main" id="{E3B6511A-4361-4635-971F-69D9C9D9C3A5}"/>
              </a:ext>
            </a:extLst>
          </p:cNvPr>
          <p:cNvPicPr>
            <a:picLocks noChangeAspect="1"/>
          </p:cNvPicPr>
          <p:nvPr/>
        </p:nvPicPr>
        <p:blipFill rotWithShape="1">
          <a:blip r:embed="rId2"/>
          <a:srcRect t="38128" b="44858"/>
          <a:stretch/>
        </p:blipFill>
        <p:spPr>
          <a:xfrm>
            <a:off x="381802" y="1854200"/>
            <a:ext cx="4016027" cy="1879600"/>
          </a:xfrm>
          <a:prstGeom prst="rect">
            <a:avLst/>
          </a:prstGeom>
        </p:spPr>
      </p:pic>
      <p:pic>
        <p:nvPicPr>
          <p:cNvPr id="6" name="Picture 5" descr="chart6882064020.png">
            <a:extLst>
              <a:ext uri="{FF2B5EF4-FFF2-40B4-BE49-F238E27FC236}">
                <a16:creationId xmlns:a16="http://schemas.microsoft.com/office/drawing/2014/main" id="{23B419AE-7D1A-420F-A52F-B0585202BE58}"/>
              </a:ext>
            </a:extLst>
          </p:cNvPr>
          <p:cNvPicPr>
            <a:picLocks noChangeAspect="1"/>
          </p:cNvPicPr>
          <p:nvPr/>
        </p:nvPicPr>
        <p:blipFill rotWithShape="1">
          <a:blip r:embed="rId2"/>
          <a:srcRect t="90257"/>
          <a:stretch/>
        </p:blipFill>
        <p:spPr>
          <a:xfrm>
            <a:off x="4572001" y="3733800"/>
            <a:ext cx="4016027" cy="1076319"/>
          </a:xfrm>
          <a:prstGeom prst="rect">
            <a:avLst/>
          </a:prstGeom>
        </p:spPr>
      </p:pic>
      <p:pic>
        <p:nvPicPr>
          <p:cNvPr id="8" name="Picture 7" descr="chart6882064020.png">
            <a:extLst>
              <a:ext uri="{FF2B5EF4-FFF2-40B4-BE49-F238E27FC236}">
                <a16:creationId xmlns:a16="http://schemas.microsoft.com/office/drawing/2014/main" id="{93759448-7E6C-4472-8C74-68E0F08747E6}"/>
              </a:ext>
            </a:extLst>
          </p:cNvPr>
          <p:cNvPicPr>
            <a:picLocks noChangeAspect="1"/>
          </p:cNvPicPr>
          <p:nvPr/>
        </p:nvPicPr>
        <p:blipFill rotWithShape="1">
          <a:blip r:embed="rId2"/>
          <a:srcRect t="19423" b="63885"/>
          <a:stretch/>
        </p:blipFill>
        <p:spPr>
          <a:xfrm>
            <a:off x="4572001" y="1889760"/>
            <a:ext cx="4016027" cy="1844040"/>
          </a:xfrm>
          <a:prstGeom prst="rect">
            <a:avLst/>
          </a:prstGeom>
        </p:spPr>
      </p:pic>
      <p:sp>
        <p:nvSpPr>
          <p:cNvPr id="9" name="Title 1">
            <a:extLst>
              <a:ext uri="{FF2B5EF4-FFF2-40B4-BE49-F238E27FC236}">
                <a16:creationId xmlns:a16="http://schemas.microsoft.com/office/drawing/2014/main" id="{943B9537-ACD9-42B9-B619-D96F7A6EFB9B}"/>
              </a:ext>
            </a:extLst>
          </p:cNvPr>
          <p:cNvSpPr>
            <a:spLocks noGrp="1"/>
          </p:cNvSpPr>
          <p:nvPr>
            <p:ph type="title"/>
          </p:nvPr>
        </p:nvSpPr>
        <p:spPr>
          <a:xfrm>
            <a:off x="115136" y="333381"/>
            <a:ext cx="8229600" cy="391272"/>
          </a:xfrm>
        </p:spPr>
        <p:txBody>
          <a:bodyPr>
            <a:normAutofit fontScale="90000"/>
          </a:bodyPr>
          <a:lstStyle/>
          <a:p>
            <a:r>
              <a:rPr dirty="0"/>
              <a:t>Q5: Thinking about the proposed changes, to what extent do you agree or disagree with the following statements?</a:t>
            </a:r>
          </a:p>
        </p:txBody>
      </p:sp>
      <p:sp>
        <p:nvSpPr>
          <p:cNvPr id="10" name="Content Placeholder 2">
            <a:extLst>
              <a:ext uri="{FF2B5EF4-FFF2-40B4-BE49-F238E27FC236}">
                <a16:creationId xmlns:a16="http://schemas.microsoft.com/office/drawing/2014/main" id="{23D54BE4-E37C-48FB-8B59-A2AECF0A51A8}"/>
              </a:ext>
            </a:extLst>
          </p:cNvPr>
          <p:cNvSpPr txBox="1">
            <a:spLocks/>
          </p:cNvSpPr>
          <p:nvPr/>
        </p:nvSpPr>
        <p:spPr>
          <a:xfrm>
            <a:off x="115136" y="736649"/>
            <a:ext cx="5332506" cy="249144"/>
          </a:xfrm>
          <a:prstGeom prst="rect">
            <a:avLst/>
          </a:prstGeom>
        </p:spPr>
        <p:txBody>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t>Answered: 78    Skipped: 91</a:t>
            </a:r>
          </a:p>
        </p:txBody>
      </p:sp>
      <p:pic>
        <p:nvPicPr>
          <p:cNvPr id="11" name="Picture 10" descr="table6882064020.png">
            <a:extLst>
              <a:ext uri="{FF2B5EF4-FFF2-40B4-BE49-F238E27FC236}">
                <a16:creationId xmlns:a16="http://schemas.microsoft.com/office/drawing/2014/main" id="{F8A3B9DF-6D99-4AF4-89E8-8C5FB2B5B08E}"/>
              </a:ext>
            </a:extLst>
          </p:cNvPr>
          <p:cNvPicPr>
            <a:picLocks noChangeAspect="1"/>
          </p:cNvPicPr>
          <p:nvPr/>
        </p:nvPicPr>
        <p:blipFill rotWithShape="1">
          <a:blip r:embed="rId3"/>
          <a:srcRect t="35502" r="85452" b="52485"/>
          <a:stretch/>
        </p:blipFill>
        <p:spPr>
          <a:xfrm>
            <a:off x="484488" y="2577295"/>
            <a:ext cx="647265" cy="428780"/>
          </a:xfrm>
          <a:prstGeom prst="rect">
            <a:avLst/>
          </a:prstGeom>
        </p:spPr>
      </p:pic>
      <p:pic>
        <p:nvPicPr>
          <p:cNvPr id="12" name="Picture 11" descr="table6882064020.png">
            <a:extLst>
              <a:ext uri="{FF2B5EF4-FFF2-40B4-BE49-F238E27FC236}">
                <a16:creationId xmlns:a16="http://schemas.microsoft.com/office/drawing/2014/main" id="{5DD2C3A5-21A2-4023-A40A-3B9D37C97A89}"/>
              </a:ext>
            </a:extLst>
          </p:cNvPr>
          <p:cNvPicPr>
            <a:picLocks noChangeAspect="1"/>
          </p:cNvPicPr>
          <p:nvPr/>
        </p:nvPicPr>
        <p:blipFill rotWithShape="1">
          <a:blip r:embed="rId3"/>
          <a:srcRect t="20179" r="85452" b="66585"/>
          <a:stretch/>
        </p:blipFill>
        <p:spPr>
          <a:xfrm>
            <a:off x="4681620" y="2580060"/>
            <a:ext cx="647265" cy="472440"/>
          </a:xfrm>
          <a:prstGeom prst="rect">
            <a:avLst/>
          </a:prstGeom>
        </p:spPr>
      </p:pic>
      <p:sp>
        <p:nvSpPr>
          <p:cNvPr id="13" name="TextBox 12">
            <a:extLst>
              <a:ext uri="{FF2B5EF4-FFF2-40B4-BE49-F238E27FC236}">
                <a16:creationId xmlns:a16="http://schemas.microsoft.com/office/drawing/2014/main" id="{07AB9AB6-7B7E-46DF-9D06-A79FE63E8B40}"/>
              </a:ext>
            </a:extLst>
          </p:cNvPr>
          <p:cNvSpPr txBox="1"/>
          <p:nvPr/>
        </p:nvSpPr>
        <p:spPr>
          <a:xfrm>
            <a:off x="6908006" y="4774168"/>
            <a:ext cx="2235994" cy="369332"/>
          </a:xfrm>
          <a:prstGeom prst="rect">
            <a:avLst/>
          </a:prstGeom>
          <a:noFill/>
        </p:spPr>
        <p:txBody>
          <a:bodyPr wrap="square">
            <a:spAutoFit/>
          </a:bodyPr>
          <a:lstStyle/>
          <a:p>
            <a:r>
              <a:rPr lang="en-GB" dirty="0"/>
              <a:t>Bassett West Results </a:t>
            </a:r>
          </a:p>
        </p:txBody>
      </p:sp>
    </p:spTree>
    <p:extLst>
      <p:ext uri="{BB962C8B-B14F-4D97-AF65-F5344CB8AC3E}">
        <p14:creationId xmlns:p14="http://schemas.microsoft.com/office/powerpoint/2010/main" val="2246718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6882064020.png">
            <a:extLst>
              <a:ext uri="{FF2B5EF4-FFF2-40B4-BE49-F238E27FC236}">
                <a16:creationId xmlns:a16="http://schemas.microsoft.com/office/drawing/2014/main" id="{400E6CD2-FCA9-46FF-B183-01D8517E0040}"/>
              </a:ext>
            </a:extLst>
          </p:cNvPr>
          <p:cNvPicPr>
            <a:picLocks noChangeAspect="1"/>
          </p:cNvPicPr>
          <p:nvPr/>
        </p:nvPicPr>
        <p:blipFill rotWithShape="1">
          <a:blip r:embed="rId2"/>
          <a:srcRect t="90257"/>
          <a:stretch/>
        </p:blipFill>
        <p:spPr>
          <a:xfrm>
            <a:off x="381802" y="3733800"/>
            <a:ext cx="4016027" cy="1076319"/>
          </a:xfrm>
          <a:prstGeom prst="rect">
            <a:avLst/>
          </a:prstGeom>
        </p:spPr>
      </p:pic>
      <p:pic>
        <p:nvPicPr>
          <p:cNvPr id="5" name="Picture 4" descr="chart6882064020.png">
            <a:extLst>
              <a:ext uri="{FF2B5EF4-FFF2-40B4-BE49-F238E27FC236}">
                <a16:creationId xmlns:a16="http://schemas.microsoft.com/office/drawing/2014/main" id="{E3B6511A-4361-4635-971F-69D9C9D9C3A5}"/>
              </a:ext>
            </a:extLst>
          </p:cNvPr>
          <p:cNvPicPr>
            <a:picLocks noChangeAspect="1"/>
          </p:cNvPicPr>
          <p:nvPr/>
        </p:nvPicPr>
        <p:blipFill rotWithShape="1">
          <a:blip r:embed="rId2"/>
          <a:srcRect t="790" b="81553"/>
          <a:stretch/>
        </p:blipFill>
        <p:spPr>
          <a:xfrm>
            <a:off x="381801" y="1828800"/>
            <a:ext cx="4016027" cy="1950720"/>
          </a:xfrm>
          <a:prstGeom prst="rect">
            <a:avLst/>
          </a:prstGeom>
        </p:spPr>
      </p:pic>
      <p:sp>
        <p:nvSpPr>
          <p:cNvPr id="9" name="Title 1">
            <a:extLst>
              <a:ext uri="{FF2B5EF4-FFF2-40B4-BE49-F238E27FC236}">
                <a16:creationId xmlns:a16="http://schemas.microsoft.com/office/drawing/2014/main" id="{943B9537-ACD9-42B9-B619-D96F7A6EFB9B}"/>
              </a:ext>
            </a:extLst>
          </p:cNvPr>
          <p:cNvSpPr>
            <a:spLocks noGrp="1"/>
          </p:cNvSpPr>
          <p:nvPr>
            <p:ph type="title"/>
          </p:nvPr>
        </p:nvSpPr>
        <p:spPr>
          <a:xfrm>
            <a:off x="115136" y="333381"/>
            <a:ext cx="8229600" cy="391272"/>
          </a:xfrm>
        </p:spPr>
        <p:txBody>
          <a:bodyPr>
            <a:normAutofit fontScale="90000"/>
          </a:bodyPr>
          <a:lstStyle/>
          <a:p>
            <a:r>
              <a:rPr dirty="0"/>
              <a:t>Q5: Thinking about the proposed changes, to what extent do you agree or disagree with the following statements?</a:t>
            </a:r>
          </a:p>
        </p:txBody>
      </p:sp>
      <p:sp>
        <p:nvSpPr>
          <p:cNvPr id="10" name="Content Placeholder 2">
            <a:extLst>
              <a:ext uri="{FF2B5EF4-FFF2-40B4-BE49-F238E27FC236}">
                <a16:creationId xmlns:a16="http://schemas.microsoft.com/office/drawing/2014/main" id="{23D54BE4-E37C-48FB-8B59-A2AECF0A51A8}"/>
              </a:ext>
            </a:extLst>
          </p:cNvPr>
          <p:cNvSpPr txBox="1">
            <a:spLocks/>
          </p:cNvSpPr>
          <p:nvPr/>
        </p:nvSpPr>
        <p:spPr>
          <a:xfrm>
            <a:off x="115136" y="736649"/>
            <a:ext cx="5332506" cy="249144"/>
          </a:xfrm>
          <a:prstGeom prst="rect">
            <a:avLst/>
          </a:prstGeom>
        </p:spPr>
        <p:txBody>
          <a:bodyPr/>
          <a:lst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a:t>Answered: 78    Skipped: 91</a:t>
            </a:r>
          </a:p>
        </p:txBody>
      </p:sp>
      <p:pic>
        <p:nvPicPr>
          <p:cNvPr id="11" name="Picture 10" descr="table6882064020.png">
            <a:extLst>
              <a:ext uri="{FF2B5EF4-FFF2-40B4-BE49-F238E27FC236}">
                <a16:creationId xmlns:a16="http://schemas.microsoft.com/office/drawing/2014/main" id="{3FDAF2D1-2F0F-48CB-94C4-AFF9310C7B75}"/>
              </a:ext>
            </a:extLst>
          </p:cNvPr>
          <p:cNvPicPr>
            <a:picLocks noChangeAspect="1"/>
          </p:cNvPicPr>
          <p:nvPr/>
        </p:nvPicPr>
        <p:blipFill rotWithShape="1">
          <a:blip r:embed="rId3"/>
          <a:srcRect t="7243" r="85452" b="80054"/>
          <a:stretch/>
        </p:blipFill>
        <p:spPr>
          <a:xfrm>
            <a:off x="483000" y="2577465"/>
            <a:ext cx="647265" cy="453390"/>
          </a:xfrm>
          <a:prstGeom prst="rect">
            <a:avLst/>
          </a:prstGeom>
        </p:spPr>
      </p:pic>
      <p:sp>
        <p:nvSpPr>
          <p:cNvPr id="12" name="TextBox 11">
            <a:extLst>
              <a:ext uri="{FF2B5EF4-FFF2-40B4-BE49-F238E27FC236}">
                <a16:creationId xmlns:a16="http://schemas.microsoft.com/office/drawing/2014/main" id="{06AA1662-A0CD-436B-BDBE-695BB7329954}"/>
              </a:ext>
            </a:extLst>
          </p:cNvPr>
          <p:cNvSpPr txBox="1"/>
          <p:nvPr/>
        </p:nvSpPr>
        <p:spPr>
          <a:xfrm>
            <a:off x="6936581" y="4774168"/>
            <a:ext cx="2207419" cy="369332"/>
          </a:xfrm>
          <a:prstGeom prst="rect">
            <a:avLst/>
          </a:prstGeom>
          <a:noFill/>
        </p:spPr>
        <p:txBody>
          <a:bodyPr wrap="square">
            <a:spAutoFit/>
          </a:bodyPr>
          <a:lstStyle/>
          <a:p>
            <a:r>
              <a:rPr lang="en-GB" dirty="0"/>
              <a:t>Bassett West Results </a:t>
            </a:r>
          </a:p>
        </p:txBody>
      </p:sp>
    </p:spTree>
    <p:extLst>
      <p:ext uri="{BB962C8B-B14F-4D97-AF65-F5344CB8AC3E}">
        <p14:creationId xmlns:p14="http://schemas.microsoft.com/office/powerpoint/2010/main" val="3698777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Thinking about the proposed changes, to what extent do you agree or disagree with the following statements?</a:t>
            </a:r>
          </a:p>
        </p:txBody>
      </p:sp>
      <p:sp>
        <p:nvSpPr>
          <p:cNvPr id="3" name="Content Placeholder 2"/>
          <p:cNvSpPr>
            <a:spLocks noGrp="1"/>
          </p:cNvSpPr>
          <p:nvPr>
            <p:ph idx="1"/>
          </p:nvPr>
        </p:nvSpPr>
        <p:spPr/>
        <p:txBody>
          <a:bodyPr/>
          <a:lstStyle/>
          <a:p>
            <a:r>
              <a:t>Answered: 78    Skipped: 91</a:t>
            </a:r>
          </a:p>
        </p:txBody>
      </p:sp>
      <p:pic>
        <p:nvPicPr>
          <p:cNvPr id="4" name="Picture 3" descr="table6882064020.png"/>
          <p:cNvPicPr>
            <a:picLocks noChangeAspect="1"/>
          </p:cNvPicPr>
          <p:nvPr/>
        </p:nvPicPr>
        <p:blipFill>
          <a:blip r:embed="rId2"/>
          <a:stretch>
            <a:fillRect/>
          </a:stretch>
        </p:blipFill>
        <p:spPr>
          <a:xfrm>
            <a:off x="2347395" y="1049658"/>
            <a:ext cx="4449208" cy="3569013"/>
          </a:xfrm>
          <a:prstGeom prst="rect">
            <a:avLst/>
          </a:prstGeom>
        </p:spPr>
      </p:pic>
      <p:sp>
        <p:nvSpPr>
          <p:cNvPr id="5" name="TextBox 4">
            <a:extLst>
              <a:ext uri="{FF2B5EF4-FFF2-40B4-BE49-F238E27FC236}">
                <a16:creationId xmlns:a16="http://schemas.microsoft.com/office/drawing/2014/main" id="{304C72EC-C219-4747-AC65-32812885F29F}"/>
              </a:ext>
            </a:extLst>
          </p:cNvPr>
          <p:cNvSpPr txBox="1"/>
          <p:nvPr/>
        </p:nvSpPr>
        <p:spPr>
          <a:xfrm>
            <a:off x="7015163" y="4774168"/>
            <a:ext cx="2128837" cy="369332"/>
          </a:xfrm>
          <a:prstGeom prst="rect">
            <a:avLst/>
          </a:prstGeom>
          <a:noFill/>
        </p:spPr>
        <p:txBody>
          <a:bodyPr wrap="square">
            <a:spAutoFit/>
          </a:bodyPr>
          <a:lstStyle/>
          <a:p>
            <a:r>
              <a:rPr lang="en-GB" dirty="0"/>
              <a:t>Bassett West Results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Q6: If the proposals were to be implemented, what impact do you feel this may have on you, local businesses or the wider community?</a:t>
            </a:r>
          </a:p>
        </p:txBody>
      </p:sp>
      <p:sp>
        <p:nvSpPr>
          <p:cNvPr id="3" name="Content Placeholder 2"/>
          <p:cNvSpPr>
            <a:spLocks noGrp="1"/>
          </p:cNvSpPr>
          <p:nvPr>
            <p:ph idx="1"/>
          </p:nvPr>
        </p:nvSpPr>
        <p:spPr/>
        <p:txBody>
          <a:bodyPr/>
          <a:lstStyle/>
          <a:p>
            <a:r>
              <a:t>Answered: 75    Skipped: 94</a:t>
            </a:r>
          </a:p>
        </p:txBody>
      </p:sp>
      <p:pic>
        <p:nvPicPr>
          <p:cNvPr id="4" name="Picture 3" descr="chart6882064030.png"/>
          <p:cNvPicPr>
            <a:picLocks noChangeAspect="1"/>
          </p:cNvPicPr>
          <p:nvPr/>
        </p:nvPicPr>
        <p:blipFill>
          <a:blip r:embed="rId2"/>
          <a:stretch>
            <a:fillRect/>
          </a:stretch>
        </p:blipFill>
        <p:spPr>
          <a:xfrm>
            <a:off x="1543437" y="1049658"/>
            <a:ext cx="6057124" cy="3569013"/>
          </a:xfrm>
          <a:prstGeom prst="rect">
            <a:avLst/>
          </a:prstGeom>
        </p:spPr>
      </p:pic>
      <p:sp>
        <p:nvSpPr>
          <p:cNvPr id="5" name="TextBox 4">
            <a:extLst>
              <a:ext uri="{FF2B5EF4-FFF2-40B4-BE49-F238E27FC236}">
                <a16:creationId xmlns:a16="http://schemas.microsoft.com/office/drawing/2014/main" id="{8FA1E687-8C52-4983-A3C2-39CF71F64BDA}"/>
              </a:ext>
            </a:extLst>
          </p:cNvPr>
          <p:cNvSpPr txBox="1"/>
          <p:nvPr/>
        </p:nvSpPr>
        <p:spPr>
          <a:xfrm>
            <a:off x="6972300" y="4774168"/>
            <a:ext cx="2171700" cy="369332"/>
          </a:xfrm>
          <a:prstGeom prst="rect">
            <a:avLst/>
          </a:prstGeom>
          <a:noFill/>
        </p:spPr>
        <p:txBody>
          <a:bodyPr wrap="square">
            <a:spAutoFit/>
          </a:bodyPr>
          <a:lstStyle/>
          <a:p>
            <a:r>
              <a:rPr lang="en-GB" dirty="0"/>
              <a:t>Bassett West Results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If the proposals were to be implemented, what impact do you feel this may have on you, local businesses or the wider community?</a:t>
            </a:r>
          </a:p>
        </p:txBody>
      </p:sp>
      <p:sp>
        <p:nvSpPr>
          <p:cNvPr id="3" name="Content Placeholder 2"/>
          <p:cNvSpPr>
            <a:spLocks noGrp="1"/>
          </p:cNvSpPr>
          <p:nvPr>
            <p:ph idx="1"/>
          </p:nvPr>
        </p:nvSpPr>
        <p:spPr/>
        <p:txBody>
          <a:bodyPr/>
          <a:lstStyle/>
          <a:p>
            <a:r>
              <a:t>Answered: 75    Skipped: 94</a:t>
            </a:r>
          </a:p>
        </p:txBody>
      </p:sp>
      <p:pic>
        <p:nvPicPr>
          <p:cNvPr id="4" name="Picture 3" descr="table6882064030.png"/>
          <p:cNvPicPr>
            <a:picLocks noChangeAspect="1"/>
          </p:cNvPicPr>
          <p:nvPr/>
        </p:nvPicPr>
        <p:blipFill>
          <a:blip r:embed="rId2"/>
          <a:stretch>
            <a:fillRect/>
          </a:stretch>
        </p:blipFill>
        <p:spPr>
          <a:xfrm>
            <a:off x="800100" y="1532414"/>
            <a:ext cx="7543800" cy="2603500"/>
          </a:xfrm>
          <a:prstGeom prst="rect">
            <a:avLst/>
          </a:prstGeom>
        </p:spPr>
      </p:pic>
      <p:sp>
        <p:nvSpPr>
          <p:cNvPr id="5" name="TextBox 4">
            <a:extLst>
              <a:ext uri="{FF2B5EF4-FFF2-40B4-BE49-F238E27FC236}">
                <a16:creationId xmlns:a16="http://schemas.microsoft.com/office/drawing/2014/main" id="{75125905-35E7-47FB-BCA3-ADAD0E6D9A19}"/>
              </a:ext>
            </a:extLst>
          </p:cNvPr>
          <p:cNvSpPr txBox="1"/>
          <p:nvPr/>
        </p:nvSpPr>
        <p:spPr>
          <a:xfrm>
            <a:off x="7008019" y="4774168"/>
            <a:ext cx="2135981" cy="369332"/>
          </a:xfrm>
          <a:prstGeom prst="rect">
            <a:avLst/>
          </a:prstGeom>
          <a:noFill/>
        </p:spPr>
        <p:txBody>
          <a:bodyPr wrap="square">
            <a:spAutoFit/>
          </a:bodyPr>
          <a:lstStyle/>
          <a:p>
            <a:r>
              <a:rPr lang="en-GB" dirty="0"/>
              <a:t>Bassett West Results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Which location do you want to feedback on? Please note you will have the opportunity to feedback on both areas.</a:t>
            </a:r>
          </a:p>
        </p:txBody>
      </p:sp>
      <p:sp>
        <p:nvSpPr>
          <p:cNvPr id="3" name="Content Placeholder 2"/>
          <p:cNvSpPr>
            <a:spLocks noGrp="1"/>
          </p:cNvSpPr>
          <p:nvPr>
            <p:ph idx="1"/>
          </p:nvPr>
        </p:nvSpPr>
        <p:spPr/>
        <p:txBody>
          <a:bodyPr/>
          <a:lstStyle/>
          <a:p>
            <a:r>
              <a:t>Answered: 169    Skipped: 0</a:t>
            </a:r>
          </a:p>
        </p:txBody>
      </p:sp>
      <p:pic>
        <p:nvPicPr>
          <p:cNvPr id="4" name="Picture 3" descr="chart6882063970.png"/>
          <p:cNvPicPr>
            <a:picLocks noChangeAspect="1"/>
          </p:cNvPicPr>
          <p:nvPr/>
        </p:nvPicPr>
        <p:blipFill>
          <a:blip r:embed="rId2"/>
          <a:stretch>
            <a:fillRect/>
          </a:stretch>
        </p:blipFill>
        <p:spPr>
          <a:xfrm>
            <a:off x="1259509" y="1049658"/>
            <a:ext cx="6624980" cy="356901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836F-B2B7-408D-BA1F-5E4BB074768A}"/>
              </a:ext>
            </a:extLst>
          </p:cNvPr>
          <p:cNvSpPr>
            <a:spLocks noGrp="1"/>
          </p:cNvSpPr>
          <p:nvPr>
            <p:ph type="title"/>
          </p:nvPr>
        </p:nvSpPr>
        <p:spPr>
          <a:xfrm>
            <a:off x="115888" y="267167"/>
            <a:ext cx="8848724" cy="391272"/>
          </a:xfrm>
        </p:spPr>
        <p:txBody>
          <a:bodyPr>
            <a:noAutofit/>
          </a:bodyPr>
          <a:lstStyle/>
          <a:p>
            <a:r>
              <a:rPr lang="en-GB" sz="1600" dirty="0">
                <a:latin typeface="Arial" panose="020B0604020202020204" pitchFamily="34" charset="0"/>
                <a:cs typeface="Arial" panose="020B0604020202020204" pitchFamily="34" charset="0"/>
              </a:rPr>
              <a:t>Q7: </a:t>
            </a:r>
            <a:r>
              <a:rPr lang="en-GB" sz="1600" i="0" dirty="0">
                <a:solidFill>
                  <a:srgbClr val="333E48"/>
                </a:solidFill>
                <a:effectLst/>
                <a:latin typeface="Arial" panose="020B0604020202020204" pitchFamily="34" charset="0"/>
                <a:cs typeface="Arial" panose="020B0604020202020204" pitchFamily="34" charset="0"/>
              </a:rPr>
              <a:t>Please provide any further feedback to improve walking and cycling in this area.</a:t>
            </a:r>
            <a:br>
              <a:rPr lang="en-GB" sz="1800" i="0" dirty="0">
                <a:solidFill>
                  <a:srgbClr val="333E48"/>
                </a:solidFill>
                <a:effectLst/>
                <a:latin typeface="Arial" panose="020B0604020202020204" pitchFamily="34" charset="0"/>
                <a:cs typeface="Arial" panose="020B0604020202020204" pitchFamily="34" charset="0"/>
              </a:rPr>
            </a:br>
            <a:r>
              <a:rPr lang="en-GB" sz="1400" dirty="0"/>
              <a:t>These are the responses </a:t>
            </a:r>
            <a:r>
              <a:rPr lang="en-GB" sz="1400"/>
              <a:t>to other </a:t>
            </a:r>
            <a:r>
              <a:rPr lang="en-GB" sz="1400" dirty="0"/>
              <a:t>comment box which have been tagged into themes</a:t>
            </a:r>
            <a:endParaRPr lang="en-GB" sz="1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9CEE836-B1A7-4681-BAFD-5D74FCFEB9CE}"/>
              </a:ext>
            </a:extLst>
          </p:cNvPr>
          <p:cNvSpPr txBox="1"/>
          <p:nvPr/>
        </p:nvSpPr>
        <p:spPr>
          <a:xfrm>
            <a:off x="6936581" y="4774168"/>
            <a:ext cx="2207419" cy="369332"/>
          </a:xfrm>
          <a:prstGeom prst="rect">
            <a:avLst/>
          </a:prstGeom>
          <a:noFill/>
        </p:spPr>
        <p:txBody>
          <a:bodyPr wrap="square">
            <a:spAutoFit/>
          </a:bodyPr>
          <a:lstStyle/>
          <a:p>
            <a:r>
              <a:rPr lang="en-GB" dirty="0"/>
              <a:t>Bassett West Results </a:t>
            </a:r>
          </a:p>
        </p:txBody>
      </p:sp>
      <p:graphicFrame>
        <p:nvGraphicFramePr>
          <p:cNvPr id="11" name="Object 10">
            <a:extLst>
              <a:ext uri="{FF2B5EF4-FFF2-40B4-BE49-F238E27FC236}">
                <a16:creationId xmlns:a16="http://schemas.microsoft.com/office/drawing/2014/main" id="{96F0C3A5-1C33-4382-A215-C664CCE704D9}"/>
              </a:ext>
            </a:extLst>
          </p:cNvPr>
          <p:cNvGraphicFramePr>
            <a:graphicFrameLocks noChangeAspect="1"/>
          </p:cNvGraphicFramePr>
          <p:nvPr>
            <p:extLst>
              <p:ext uri="{D42A27DB-BD31-4B8C-83A1-F6EECF244321}">
                <p14:modId xmlns:p14="http://schemas.microsoft.com/office/powerpoint/2010/main" val="1637656647"/>
              </p:ext>
            </p:extLst>
          </p:nvPr>
        </p:nvGraphicFramePr>
        <p:xfrm>
          <a:off x="179388" y="854075"/>
          <a:ext cx="8894762" cy="4033838"/>
        </p:xfrm>
        <a:graphic>
          <a:graphicData uri="http://schemas.openxmlformats.org/presentationml/2006/ole">
            <mc:AlternateContent xmlns:mc="http://schemas.openxmlformats.org/markup-compatibility/2006">
              <mc:Choice xmlns:v="urn:schemas-microsoft-com:vml" Requires="v">
                <p:oleObj spid="_x0000_s4100" name="Worksheet" r:id="rId3" imgW="7810344" imgH="3482368" progId="Excel.Sheet.12">
                  <p:embed/>
                </p:oleObj>
              </mc:Choice>
              <mc:Fallback>
                <p:oleObj name="Worksheet" r:id="rId3" imgW="7810344" imgH="3482368" progId="Excel.Sheet.12">
                  <p:embed/>
                  <p:pic>
                    <p:nvPicPr>
                      <p:cNvPr id="11" name="Object 10">
                        <a:extLst>
                          <a:ext uri="{FF2B5EF4-FFF2-40B4-BE49-F238E27FC236}">
                            <a16:creationId xmlns:a16="http://schemas.microsoft.com/office/drawing/2014/main" id="{96F0C3A5-1C33-4382-A215-C664CCE704D9}"/>
                          </a:ext>
                        </a:extLst>
                      </p:cNvPr>
                      <p:cNvPicPr/>
                      <p:nvPr/>
                    </p:nvPicPr>
                    <p:blipFill>
                      <a:blip r:embed="rId4"/>
                      <a:stretch>
                        <a:fillRect/>
                      </a:stretch>
                    </p:blipFill>
                    <p:spPr>
                      <a:xfrm>
                        <a:off x="179388" y="854075"/>
                        <a:ext cx="8894762" cy="4033838"/>
                      </a:xfrm>
                      <a:prstGeom prst="rect">
                        <a:avLst/>
                      </a:prstGeom>
                    </p:spPr>
                  </p:pic>
                </p:oleObj>
              </mc:Fallback>
            </mc:AlternateContent>
          </a:graphicData>
        </a:graphic>
      </p:graphicFrame>
    </p:spTree>
    <p:extLst>
      <p:ext uri="{BB962C8B-B14F-4D97-AF65-F5344CB8AC3E}">
        <p14:creationId xmlns:p14="http://schemas.microsoft.com/office/powerpoint/2010/main" val="469185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Do you want to feedback on any other schemes?</a:t>
            </a:r>
          </a:p>
        </p:txBody>
      </p:sp>
      <p:sp>
        <p:nvSpPr>
          <p:cNvPr id="3" name="Content Placeholder 2"/>
          <p:cNvSpPr>
            <a:spLocks noGrp="1"/>
          </p:cNvSpPr>
          <p:nvPr>
            <p:ph idx="1"/>
          </p:nvPr>
        </p:nvSpPr>
        <p:spPr/>
        <p:txBody>
          <a:bodyPr/>
          <a:lstStyle/>
          <a:p>
            <a:r>
              <a:t>Answered: 81    Skipped: 88</a:t>
            </a:r>
          </a:p>
        </p:txBody>
      </p:sp>
      <p:pic>
        <p:nvPicPr>
          <p:cNvPr id="4" name="Picture 3" descr="chart6882064050.png"/>
          <p:cNvPicPr>
            <a:picLocks noChangeAspect="1"/>
          </p:cNvPicPr>
          <p:nvPr/>
        </p:nvPicPr>
        <p:blipFill>
          <a:blip r:embed="rId2"/>
          <a:stretch>
            <a:fillRect/>
          </a:stretch>
        </p:blipFill>
        <p:spPr>
          <a:xfrm>
            <a:off x="800100" y="1246664"/>
            <a:ext cx="7543800" cy="3175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Do you want to feedback on any other schemes?</a:t>
            </a:r>
          </a:p>
        </p:txBody>
      </p:sp>
      <p:sp>
        <p:nvSpPr>
          <p:cNvPr id="3" name="Content Placeholder 2"/>
          <p:cNvSpPr>
            <a:spLocks noGrp="1"/>
          </p:cNvSpPr>
          <p:nvPr>
            <p:ph idx="1"/>
          </p:nvPr>
        </p:nvSpPr>
        <p:spPr/>
        <p:txBody>
          <a:bodyPr/>
          <a:lstStyle/>
          <a:p>
            <a:r>
              <a:t>Answered: 81    Skipped: 88</a:t>
            </a:r>
          </a:p>
        </p:txBody>
      </p:sp>
      <p:pic>
        <p:nvPicPr>
          <p:cNvPr id="4" name="Picture 3" descr="table6882064050.png"/>
          <p:cNvPicPr>
            <a:picLocks noChangeAspect="1"/>
          </p:cNvPicPr>
          <p:nvPr/>
        </p:nvPicPr>
        <p:blipFill>
          <a:blip r:embed="rId2"/>
          <a:stretch>
            <a:fillRect/>
          </a:stretch>
        </p:blipFill>
        <p:spPr>
          <a:xfrm>
            <a:off x="800100" y="2122964"/>
            <a:ext cx="7543800" cy="1422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7CEB80-2560-4D74-89D6-69249BD4163F}"/>
              </a:ext>
            </a:extLst>
          </p:cNvPr>
          <p:cNvSpPr>
            <a:spLocks noGrp="1"/>
          </p:cNvSpPr>
          <p:nvPr>
            <p:ph type="title"/>
          </p:nvPr>
        </p:nvSpPr>
        <p:spPr/>
        <p:txBody>
          <a:bodyPr>
            <a:normAutofit fontScale="90000"/>
          </a:bodyPr>
          <a:lstStyle/>
          <a:p>
            <a:r>
              <a:rPr lang="en-GB" dirty="0"/>
              <a:t>Bassett East Results </a:t>
            </a:r>
          </a:p>
        </p:txBody>
      </p:sp>
      <p:pic>
        <p:nvPicPr>
          <p:cNvPr id="3" name="Picture 2" descr="Map&#10;&#10;Description automatically generated">
            <a:extLst>
              <a:ext uri="{FF2B5EF4-FFF2-40B4-BE49-F238E27FC236}">
                <a16:creationId xmlns:a16="http://schemas.microsoft.com/office/drawing/2014/main" id="{7C8045B3-A388-4343-90B9-A8BF4ED79297}"/>
              </a:ext>
            </a:extLst>
          </p:cNvPr>
          <p:cNvPicPr>
            <a:picLocks noChangeAspect="1"/>
          </p:cNvPicPr>
          <p:nvPr/>
        </p:nvPicPr>
        <p:blipFill>
          <a:blip r:embed="rId2"/>
          <a:stretch>
            <a:fillRect/>
          </a:stretch>
        </p:blipFill>
        <p:spPr>
          <a:xfrm>
            <a:off x="6325990" y="0"/>
            <a:ext cx="2792851" cy="5143500"/>
          </a:xfrm>
          <a:prstGeom prst="rect">
            <a:avLst/>
          </a:prstGeom>
        </p:spPr>
      </p:pic>
    </p:spTree>
    <p:extLst>
      <p:ext uri="{BB962C8B-B14F-4D97-AF65-F5344CB8AC3E}">
        <p14:creationId xmlns:p14="http://schemas.microsoft.com/office/powerpoint/2010/main" val="1145250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Q9: What don't you like about this location?</a:t>
            </a:r>
          </a:p>
        </p:txBody>
      </p:sp>
      <p:sp>
        <p:nvSpPr>
          <p:cNvPr id="3" name="Content Placeholder 2"/>
          <p:cNvSpPr>
            <a:spLocks noGrp="1"/>
          </p:cNvSpPr>
          <p:nvPr>
            <p:ph idx="1"/>
          </p:nvPr>
        </p:nvSpPr>
        <p:spPr/>
        <p:txBody>
          <a:bodyPr/>
          <a:lstStyle/>
          <a:p>
            <a:r>
              <a:t>Answered: 80    Skipped: 89</a:t>
            </a:r>
          </a:p>
        </p:txBody>
      </p:sp>
      <p:pic>
        <p:nvPicPr>
          <p:cNvPr id="4" name="Picture 3" descr="chart6882196650.png"/>
          <p:cNvPicPr>
            <a:picLocks noChangeAspect="1"/>
          </p:cNvPicPr>
          <p:nvPr/>
        </p:nvPicPr>
        <p:blipFill>
          <a:blip r:embed="rId2"/>
          <a:stretch>
            <a:fillRect/>
          </a:stretch>
        </p:blipFill>
        <p:spPr>
          <a:xfrm>
            <a:off x="2941235" y="1049658"/>
            <a:ext cx="3261528" cy="3569013"/>
          </a:xfrm>
          <a:prstGeom prst="rect">
            <a:avLst/>
          </a:prstGeom>
        </p:spPr>
      </p:pic>
      <p:sp>
        <p:nvSpPr>
          <p:cNvPr id="5" name="TextBox 4">
            <a:extLst>
              <a:ext uri="{FF2B5EF4-FFF2-40B4-BE49-F238E27FC236}">
                <a16:creationId xmlns:a16="http://schemas.microsoft.com/office/drawing/2014/main" id="{0C17DCF0-BA18-4434-BA29-EA74A47ED84B}"/>
              </a:ext>
            </a:extLst>
          </p:cNvPr>
          <p:cNvSpPr txBox="1"/>
          <p:nvPr/>
        </p:nvSpPr>
        <p:spPr>
          <a:xfrm>
            <a:off x="7118986" y="4774168"/>
            <a:ext cx="2025014" cy="369332"/>
          </a:xfrm>
          <a:prstGeom prst="rect">
            <a:avLst/>
          </a:prstGeom>
          <a:noFill/>
        </p:spPr>
        <p:txBody>
          <a:bodyPr wrap="square">
            <a:spAutoFit/>
          </a:bodyPr>
          <a:lstStyle/>
          <a:p>
            <a:r>
              <a:rPr lang="en-GB" dirty="0"/>
              <a:t>Bassett East Results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What don't you like about this location?</a:t>
            </a:r>
          </a:p>
        </p:txBody>
      </p:sp>
      <p:sp>
        <p:nvSpPr>
          <p:cNvPr id="3" name="Content Placeholder 2"/>
          <p:cNvSpPr>
            <a:spLocks noGrp="1"/>
          </p:cNvSpPr>
          <p:nvPr>
            <p:ph idx="1"/>
          </p:nvPr>
        </p:nvSpPr>
        <p:spPr/>
        <p:txBody>
          <a:bodyPr/>
          <a:lstStyle/>
          <a:p>
            <a:r>
              <a:t>Answered: 80    Skipped: 89</a:t>
            </a:r>
          </a:p>
        </p:txBody>
      </p:sp>
      <p:pic>
        <p:nvPicPr>
          <p:cNvPr id="4" name="Picture 3" descr="table6882196650.png"/>
          <p:cNvPicPr>
            <a:picLocks noChangeAspect="1"/>
          </p:cNvPicPr>
          <p:nvPr/>
        </p:nvPicPr>
        <p:blipFill>
          <a:blip r:embed="rId2"/>
          <a:stretch>
            <a:fillRect/>
          </a:stretch>
        </p:blipFill>
        <p:spPr>
          <a:xfrm>
            <a:off x="2060159" y="1049658"/>
            <a:ext cx="5023681" cy="3569013"/>
          </a:xfrm>
          <a:prstGeom prst="rect">
            <a:avLst/>
          </a:prstGeom>
        </p:spPr>
      </p:pic>
      <p:sp>
        <p:nvSpPr>
          <p:cNvPr id="5" name="TextBox 4">
            <a:extLst>
              <a:ext uri="{FF2B5EF4-FFF2-40B4-BE49-F238E27FC236}">
                <a16:creationId xmlns:a16="http://schemas.microsoft.com/office/drawing/2014/main" id="{BE3096A3-D1C0-4D2F-B6D3-DA34E1B916A3}"/>
              </a:ext>
            </a:extLst>
          </p:cNvPr>
          <p:cNvSpPr txBox="1"/>
          <p:nvPr/>
        </p:nvSpPr>
        <p:spPr>
          <a:xfrm>
            <a:off x="7118986" y="4774168"/>
            <a:ext cx="2025014" cy="369332"/>
          </a:xfrm>
          <a:prstGeom prst="rect">
            <a:avLst/>
          </a:prstGeom>
          <a:noFill/>
        </p:spPr>
        <p:txBody>
          <a:bodyPr wrap="square">
            <a:spAutoFit/>
          </a:bodyPr>
          <a:lstStyle/>
          <a:p>
            <a:r>
              <a:rPr lang="en-GB" dirty="0"/>
              <a:t>Bassett East Results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B1B6-E9C0-4AC4-AC52-7EE7D68589FA}"/>
              </a:ext>
            </a:extLst>
          </p:cNvPr>
          <p:cNvSpPr>
            <a:spLocks noGrp="1"/>
          </p:cNvSpPr>
          <p:nvPr>
            <p:ph type="title"/>
          </p:nvPr>
        </p:nvSpPr>
        <p:spPr/>
        <p:txBody>
          <a:bodyPr>
            <a:normAutofit fontScale="90000"/>
          </a:bodyPr>
          <a:lstStyle/>
          <a:p>
            <a:r>
              <a:rPr lang="en-GB" dirty="0"/>
              <a:t>Q9: What don't you like about this location? </a:t>
            </a:r>
            <a:br>
              <a:rPr lang="en-GB" dirty="0"/>
            </a:br>
            <a:r>
              <a:rPr lang="en-GB" sz="1600" dirty="0"/>
              <a:t>These are the responses to other comment box which have been tagged into themes</a:t>
            </a:r>
            <a:endParaRPr lang="en-GB" dirty="0"/>
          </a:p>
        </p:txBody>
      </p:sp>
      <p:graphicFrame>
        <p:nvGraphicFramePr>
          <p:cNvPr id="4" name="Object 3">
            <a:extLst>
              <a:ext uri="{FF2B5EF4-FFF2-40B4-BE49-F238E27FC236}">
                <a16:creationId xmlns:a16="http://schemas.microsoft.com/office/drawing/2014/main" id="{06B7CD8A-B358-4A29-85CE-46D08A4B771A}"/>
              </a:ext>
            </a:extLst>
          </p:cNvPr>
          <p:cNvGraphicFramePr>
            <a:graphicFrameLocks noChangeAspect="1"/>
          </p:cNvGraphicFramePr>
          <p:nvPr>
            <p:extLst>
              <p:ext uri="{D42A27DB-BD31-4B8C-83A1-F6EECF244321}">
                <p14:modId xmlns:p14="http://schemas.microsoft.com/office/powerpoint/2010/main" val="3919289608"/>
              </p:ext>
            </p:extLst>
          </p:nvPr>
        </p:nvGraphicFramePr>
        <p:xfrm>
          <a:off x="179388" y="854075"/>
          <a:ext cx="8785225" cy="4202113"/>
        </p:xfrm>
        <a:graphic>
          <a:graphicData uri="http://schemas.openxmlformats.org/presentationml/2006/ole">
            <mc:AlternateContent xmlns:mc="http://schemas.openxmlformats.org/markup-compatibility/2006">
              <mc:Choice xmlns:v="urn:schemas-microsoft-com:vml" Requires="v">
                <p:oleObj spid="_x0000_s5124" name="Worksheet" r:id="rId3" imgW="7715082" imgH="3628854" progId="Excel.Sheet.12">
                  <p:embed/>
                </p:oleObj>
              </mc:Choice>
              <mc:Fallback>
                <p:oleObj name="Worksheet" r:id="rId3" imgW="7715082" imgH="3628854" progId="Excel.Sheet.12">
                  <p:embed/>
                  <p:pic>
                    <p:nvPicPr>
                      <p:cNvPr id="4" name="Object 3">
                        <a:extLst>
                          <a:ext uri="{FF2B5EF4-FFF2-40B4-BE49-F238E27FC236}">
                            <a16:creationId xmlns:a16="http://schemas.microsoft.com/office/drawing/2014/main" id="{06B7CD8A-B358-4A29-85CE-46D08A4B771A}"/>
                          </a:ext>
                        </a:extLst>
                      </p:cNvPr>
                      <p:cNvPicPr/>
                      <p:nvPr/>
                    </p:nvPicPr>
                    <p:blipFill>
                      <a:blip r:embed="rId4"/>
                      <a:stretch>
                        <a:fillRect/>
                      </a:stretch>
                    </p:blipFill>
                    <p:spPr>
                      <a:xfrm>
                        <a:off x="179388" y="854075"/>
                        <a:ext cx="8785225" cy="4202113"/>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3CBDAAF9-D03C-48C0-8544-DD6646477395}"/>
              </a:ext>
            </a:extLst>
          </p:cNvPr>
          <p:cNvSpPr txBox="1"/>
          <p:nvPr/>
        </p:nvSpPr>
        <p:spPr>
          <a:xfrm>
            <a:off x="7118986" y="4774168"/>
            <a:ext cx="2025014" cy="369332"/>
          </a:xfrm>
          <a:prstGeom prst="rect">
            <a:avLst/>
          </a:prstGeom>
          <a:noFill/>
        </p:spPr>
        <p:txBody>
          <a:bodyPr wrap="square">
            <a:spAutoFit/>
          </a:bodyPr>
          <a:lstStyle/>
          <a:p>
            <a:r>
              <a:rPr lang="en-GB" dirty="0"/>
              <a:t>Bassett East Results </a:t>
            </a:r>
          </a:p>
        </p:txBody>
      </p:sp>
    </p:spTree>
    <p:extLst>
      <p:ext uri="{BB962C8B-B14F-4D97-AF65-F5344CB8AC3E}">
        <p14:creationId xmlns:p14="http://schemas.microsoft.com/office/powerpoint/2010/main" val="2638336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Q10: What would you like to improve at this location?</a:t>
            </a:r>
          </a:p>
        </p:txBody>
      </p:sp>
      <p:sp>
        <p:nvSpPr>
          <p:cNvPr id="3" name="Content Placeholder 2"/>
          <p:cNvSpPr>
            <a:spLocks noGrp="1"/>
          </p:cNvSpPr>
          <p:nvPr>
            <p:ph idx="1"/>
          </p:nvPr>
        </p:nvSpPr>
        <p:spPr/>
        <p:txBody>
          <a:bodyPr/>
          <a:lstStyle/>
          <a:p>
            <a:r>
              <a:t>Answered: 81    Skipped: 88</a:t>
            </a:r>
          </a:p>
        </p:txBody>
      </p:sp>
      <p:pic>
        <p:nvPicPr>
          <p:cNvPr id="4" name="Picture 3" descr="chart6882064330.png"/>
          <p:cNvPicPr>
            <a:picLocks noChangeAspect="1"/>
          </p:cNvPicPr>
          <p:nvPr/>
        </p:nvPicPr>
        <p:blipFill>
          <a:blip r:embed="rId2"/>
          <a:stretch>
            <a:fillRect/>
          </a:stretch>
        </p:blipFill>
        <p:spPr>
          <a:xfrm>
            <a:off x="2452006" y="1049658"/>
            <a:ext cx="4239987" cy="3569013"/>
          </a:xfrm>
          <a:prstGeom prst="rect">
            <a:avLst/>
          </a:prstGeom>
        </p:spPr>
      </p:pic>
      <p:sp>
        <p:nvSpPr>
          <p:cNvPr id="5" name="TextBox 4">
            <a:extLst>
              <a:ext uri="{FF2B5EF4-FFF2-40B4-BE49-F238E27FC236}">
                <a16:creationId xmlns:a16="http://schemas.microsoft.com/office/drawing/2014/main" id="{E8F7D4E9-5AEE-443F-8715-D3E97C6BB20E}"/>
              </a:ext>
            </a:extLst>
          </p:cNvPr>
          <p:cNvSpPr txBox="1"/>
          <p:nvPr/>
        </p:nvSpPr>
        <p:spPr>
          <a:xfrm>
            <a:off x="7118986" y="4774168"/>
            <a:ext cx="2025014" cy="369332"/>
          </a:xfrm>
          <a:prstGeom prst="rect">
            <a:avLst/>
          </a:prstGeom>
          <a:noFill/>
        </p:spPr>
        <p:txBody>
          <a:bodyPr wrap="square">
            <a:spAutoFit/>
          </a:bodyPr>
          <a:lstStyle/>
          <a:p>
            <a:r>
              <a:rPr lang="en-GB" dirty="0"/>
              <a:t>Bassett East Results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What would you like to improve at this location?</a:t>
            </a:r>
          </a:p>
        </p:txBody>
      </p:sp>
      <p:sp>
        <p:nvSpPr>
          <p:cNvPr id="3" name="Content Placeholder 2"/>
          <p:cNvSpPr>
            <a:spLocks noGrp="1"/>
          </p:cNvSpPr>
          <p:nvPr>
            <p:ph idx="1"/>
          </p:nvPr>
        </p:nvSpPr>
        <p:spPr/>
        <p:txBody>
          <a:bodyPr/>
          <a:lstStyle/>
          <a:p>
            <a:r>
              <a:t>Answered: 81    Skipped: 88</a:t>
            </a:r>
          </a:p>
        </p:txBody>
      </p:sp>
      <p:pic>
        <p:nvPicPr>
          <p:cNvPr id="4" name="Picture 3" descr="table6882064330.png"/>
          <p:cNvPicPr>
            <a:picLocks noChangeAspect="1"/>
          </p:cNvPicPr>
          <p:nvPr/>
        </p:nvPicPr>
        <p:blipFill>
          <a:blip r:embed="rId2"/>
          <a:stretch>
            <a:fillRect/>
          </a:stretch>
        </p:blipFill>
        <p:spPr>
          <a:xfrm>
            <a:off x="1350125" y="1049658"/>
            <a:ext cx="6443749" cy="3569013"/>
          </a:xfrm>
          <a:prstGeom prst="rect">
            <a:avLst/>
          </a:prstGeom>
        </p:spPr>
      </p:pic>
      <p:sp>
        <p:nvSpPr>
          <p:cNvPr id="5" name="TextBox 4">
            <a:extLst>
              <a:ext uri="{FF2B5EF4-FFF2-40B4-BE49-F238E27FC236}">
                <a16:creationId xmlns:a16="http://schemas.microsoft.com/office/drawing/2014/main" id="{2B50D60B-D363-4507-870B-634D9000BEA4}"/>
              </a:ext>
            </a:extLst>
          </p:cNvPr>
          <p:cNvSpPr txBox="1"/>
          <p:nvPr/>
        </p:nvSpPr>
        <p:spPr>
          <a:xfrm>
            <a:off x="7118986" y="4774168"/>
            <a:ext cx="2025014" cy="369332"/>
          </a:xfrm>
          <a:prstGeom prst="rect">
            <a:avLst/>
          </a:prstGeom>
          <a:noFill/>
        </p:spPr>
        <p:txBody>
          <a:bodyPr wrap="square">
            <a:spAutoFit/>
          </a:bodyPr>
          <a:lstStyle/>
          <a:p>
            <a:r>
              <a:rPr lang="en-GB" dirty="0"/>
              <a:t>Bassett East Results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CF65C-429B-44D9-B84B-0D858CD0AEA2}"/>
              </a:ext>
            </a:extLst>
          </p:cNvPr>
          <p:cNvSpPr>
            <a:spLocks noGrp="1"/>
          </p:cNvSpPr>
          <p:nvPr>
            <p:ph type="title"/>
          </p:nvPr>
        </p:nvSpPr>
        <p:spPr/>
        <p:txBody>
          <a:bodyPr>
            <a:normAutofit fontScale="90000"/>
          </a:bodyPr>
          <a:lstStyle/>
          <a:p>
            <a:r>
              <a:rPr lang="en-GB" dirty="0"/>
              <a:t>Q10: What would you like to improve at this location? </a:t>
            </a:r>
            <a:br>
              <a:rPr lang="en-GB" dirty="0"/>
            </a:br>
            <a:r>
              <a:rPr lang="en-GB" sz="1600" dirty="0"/>
              <a:t>These are the responses to other comment box which have been tagged into themes</a:t>
            </a:r>
            <a:endParaRPr lang="en-GB" dirty="0"/>
          </a:p>
        </p:txBody>
      </p:sp>
      <p:graphicFrame>
        <p:nvGraphicFramePr>
          <p:cNvPr id="4" name="Object 3">
            <a:extLst>
              <a:ext uri="{FF2B5EF4-FFF2-40B4-BE49-F238E27FC236}">
                <a16:creationId xmlns:a16="http://schemas.microsoft.com/office/drawing/2014/main" id="{3E7ABF4F-ECE1-412D-AE7E-A72FB5F35CAD}"/>
              </a:ext>
            </a:extLst>
          </p:cNvPr>
          <p:cNvGraphicFramePr>
            <a:graphicFrameLocks noChangeAspect="1"/>
          </p:cNvGraphicFramePr>
          <p:nvPr>
            <p:extLst>
              <p:ext uri="{D42A27DB-BD31-4B8C-83A1-F6EECF244321}">
                <p14:modId xmlns:p14="http://schemas.microsoft.com/office/powerpoint/2010/main" val="285135926"/>
              </p:ext>
            </p:extLst>
          </p:nvPr>
        </p:nvGraphicFramePr>
        <p:xfrm>
          <a:off x="179388" y="854075"/>
          <a:ext cx="8785225" cy="4202113"/>
        </p:xfrm>
        <a:graphic>
          <a:graphicData uri="http://schemas.openxmlformats.org/presentationml/2006/ole">
            <mc:AlternateContent xmlns:mc="http://schemas.openxmlformats.org/markup-compatibility/2006">
              <mc:Choice xmlns:v="urn:schemas-microsoft-com:vml" Requires="v">
                <p:oleObj spid="_x0000_s6148" name="Worksheet" r:id="rId3" imgW="7715331" imgH="3628922" progId="Excel.Sheet.12">
                  <p:embed/>
                </p:oleObj>
              </mc:Choice>
              <mc:Fallback>
                <p:oleObj name="Worksheet" r:id="rId3" imgW="7715331" imgH="3628922" progId="Excel.Sheet.12">
                  <p:embed/>
                  <p:pic>
                    <p:nvPicPr>
                      <p:cNvPr id="4" name="Object 3">
                        <a:extLst>
                          <a:ext uri="{FF2B5EF4-FFF2-40B4-BE49-F238E27FC236}">
                            <a16:creationId xmlns:a16="http://schemas.microsoft.com/office/drawing/2014/main" id="{3E7ABF4F-ECE1-412D-AE7E-A72FB5F35CAD}"/>
                          </a:ext>
                        </a:extLst>
                      </p:cNvPr>
                      <p:cNvPicPr/>
                      <p:nvPr/>
                    </p:nvPicPr>
                    <p:blipFill>
                      <a:blip r:embed="rId4"/>
                      <a:stretch>
                        <a:fillRect/>
                      </a:stretch>
                    </p:blipFill>
                    <p:spPr>
                      <a:xfrm>
                        <a:off x="179388" y="854075"/>
                        <a:ext cx="8785225" cy="4202113"/>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37277595-017F-47D9-8791-E5E0E3257513}"/>
              </a:ext>
            </a:extLst>
          </p:cNvPr>
          <p:cNvSpPr txBox="1"/>
          <p:nvPr/>
        </p:nvSpPr>
        <p:spPr>
          <a:xfrm>
            <a:off x="7118986" y="4774168"/>
            <a:ext cx="2025014" cy="369332"/>
          </a:xfrm>
          <a:prstGeom prst="rect">
            <a:avLst/>
          </a:prstGeom>
          <a:noFill/>
        </p:spPr>
        <p:txBody>
          <a:bodyPr wrap="square">
            <a:spAutoFit/>
          </a:bodyPr>
          <a:lstStyle/>
          <a:p>
            <a:r>
              <a:rPr lang="en-GB" dirty="0"/>
              <a:t>Bassett East Results </a:t>
            </a:r>
          </a:p>
        </p:txBody>
      </p:sp>
    </p:spTree>
    <p:extLst>
      <p:ext uri="{BB962C8B-B14F-4D97-AF65-F5344CB8AC3E}">
        <p14:creationId xmlns:p14="http://schemas.microsoft.com/office/powerpoint/2010/main" val="3067880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Which location do you want to feedback on? Please note you will have the opportunity to feedback on both areas.</a:t>
            </a:r>
          </a:p>
        </p:txBody>
      </p:sp>
      <p:sp>
        <p:nvSpPr>
          <p:cNvPr id="3" name="Content Placeholder 2"/>
          <p:cNvSpPr>
            <a:spLocks noGrp="1"/>
          </p:cNvSpPr>
          <p:nvPr>
            <p:ph idx="1"/>
          </p:nvPr>
        </p:nvSpPr>
        <p:spPr/>
        <p:txBody>
          <a:bodyPr/>
          <a:lstStyle/>
          <a:p>
            <a:r>
              <a:t>Answered: 169    Skipped: 0</a:t>
            </a:r>
          </a:p>
        </p:txBody>
      </p:sp>
      <p:pic>
        <p:nvPicPr>
          <p:cNvPr id="4" name="Picture 3" descr="table6882063970.png"/>
          <p:cNvPicPr>
            <a:picLocks noChangeAspect="1"/>
          </p:cNvPicPr>
          <p:nvPr/>
        </p:nvPicPr>
        <p:blipFill>
          <a:blip r:embed="rId2"/>
          <a:stretch>
            <a:fillRect/>
          </a:stretch>
        </p:blipFill>
        <p:spPr>
          <a:xfrm>
            <a:off x="800100" y="2122964"/>
            <a:ext cx="7543800" cy="14224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600" dirty="0"/>
              <a:t>Q11: To what extent do you agree or disagree with the council’s proposal to improve safety and reduce through traffic and traffic speeds in your area?</a:t>
            </a:r>
          </a:p>
        </p:txBody>
      </p:sp>
      <p:sp>
        <p:nvSpPr>
          <p:cNvPr id="3" name="Content Placeholder 2"/>
          <p:cNvSpPr>
            <a:spLocks noGrp="1"/>
          </p:cNvSpPr>
          <p:nvPr>
            <p:ph idx="1"/>
          </p:nvPr>
        </p:nvSpPr>
        <p:spPr/>
        <p:txBody>
          <a:bodyPr/>
          <a:lstStyle/>
          <a:p>
            <a:r>
              <a:t>Answered: 82    Skipped: 87</a:t>
            </a:r>
          </a:p>
        </p:txBody>
      </p:sp>
      <p:pic>
        <p:nvPicPr>
          <p:cNvPr id="4" name="Picture 3" descr="chart6882064080.png"/>
          <p:cNvPicPr>
            <a:picLocks noChangeAspect="1"/>
          </p:cNvPicPr>
          <p:nvPr/>
        </p:nvPicPr>
        <p:blipFill>
          <a:blip r:embed="rId2"/>
          <a:stretch>
            <a:fillRect/>
          </a:stretch>
        </p:blipFill>
        <p:spPr>
          <a:xfrm>
            <a:off x="800100" y="1246664"/>
            <a:ext cx="7543800" cy="3175000"/>
          </a:xfrm>
          <a:prstGeom prst="rect">
            <a:avLst/>
          </a:prstGeom>
        </p:spPr>
      </p:pic>
      <p:sp>
        <p:nvSpPr>
          <p:cNvPr id="5" name="TextBox 4">
            <a:extLst>
              <a:ext uri="{FF2B5EF4-FFF2-40B4-BE49-F238E27FC236}">
                <a16:creationId xmlns:a16="http://schemas.microsoft.com/office/drawing/2014/main" id="{2E77A169-6C11-48AE-89D6-A6FE85CB51C3}"/>
              </a:ext>
            </a:extLst>
          </p:cNvPr>
          <p:cNvSpPr txBox="1"/>
          <p:nvPr/>
        </p:nvSpPr>
        <p:spPr>
          <a:xfrm>
            <a:off x="7118986" y="4774168"/>
            <a:ext cx="2025014" cy="369332"/>
          </a:xfrm>
          <a:prstGeom prst="rect">
            <a:avLst/>
          </a:prstGeom>
          <a:noFill/>
        </p:spPr>
        <p:txBody>
          <a:bodyPr wrap="square">
            <a:spAutoFit/>
          </a:bodyPr>
          <a:lstStyle/>
          <a:p>
            <a:r>
              <a:rPr lang="en-GB" dirty="0"/>
              <a:t>Bassett East Results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600" dirty="0"/>
              <a:t>Q11: To what extent do you agree or disagree with the council’s proposal to improve safety and reduce through traffic and traffic speeds in your area?</a:t>
            </a:r>
          </a:p>
        </p:txBody>
      </p:sp>
      <p:sp>
        <p:nvSpPr>
          <p:cNvPr id="3" name="Content Placeholder 2"/>
          <p:cNvSpPr>
            <a:spLocks noGrp="1"/>
          </p:cNvSpPr>
          <p:nvPr>
            <p:ph idx="1"/>
          </p:nvPr>
        </p:nvSpPr>
        <p:spPr/>
        <p:txBody>
          <a:bodyPr/>
          <a:lstStyle/>
          <a:p>
            <a:r>
              <a:t>Answered: 82    Skipped: 87</a:t>
            </a:r>
          </a:p>
        </p:txBody>
      </p:sp>
      <p:pic>
        <p:nvPicPr>
          <p:cNvPr id="4" name="Picture 3" descr="table6882064080.png"/>
          <p:cNvPicPr>
            <a:picLocks noChangeAspect="1"/>
          </p:cNvPicPr>
          <p:nvPr/>
        </p:nvPicPr>
        <p:blipFill>
          <a:blip r:embed="rId2"/>
          <a:stretch>
            <a:fillRect/>
          </a:stretch>
        </p:blipFill>
        <p:spPr>
          <a:xfrm>
            <a:off x="800100" y="1335564"/>
            <a:ext cx="7543800" cy="2997200"/>
          </a:xfrm>
          <a:prstGeom prst="rect">
            <a:avLst/>
          </a:prstGeom>
        </p:spPr>
      </p:pic>
      <p:sp>
        <p:nvSpPr>
          <p:cNvPr id="5" name="TextBox 4">
            <a:extLst>
              <a:ext uri="{FF2B5EF4-FFF2-40B4-BE49-F238E27FC236}">
                <a16:creationId xmlns:a16="http://schemas.microsoft.com/office/drawing/2014/main" id="{B307F530-FD3E-40FD-8053-1F2CB6B45F31}"/>
              </a:ext>
            </a:extLst>
          </p:cNvPr>
          <p:cNvSpPr txBox="1"/>
          <p:nvPr/>
        </p:nvSpPr>
        <p:spPr>
          <a:xfrm>
            <a:off x="7118986" y="4774168"/>
            <a:ext cx="2025014" cy="369332"/>
          </a:xfrm>
          <a:prstGeom prst="rect">
            <a:avLst/>
          </a:prstGeom>
          <a:noFill/>
        </p:spPr>
        <p:txBody>
          <a:bodyPr wrap="square">
            <a:spAutoFit/>
          </a:bodyPr>
          <a:lstStyle/>
          <a:p>
            <a:r>
              <a:rPr lang="en-GB" dirty="0"/>
              <a:t>Bassett East Results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95D7-A192-4BEF-B493-6620D65FBE5D}"/>
              </a:ext>
            </a:extLst>
          </p:cNvPr>
          <p:cNvSpPr>
            <a:spLocks noGrp="1"/>
          </p:cNvSpPr>
          <p:nvPr>
            <p:ph type="title"/>
          </p:nvPr>
        </p:nvSpPr>
        <p:spPr>
          <a:xfrm>
            <a:off x="115136" y="528365"/>
            <a:ext cx="8229600" cy="391272"/>
          </a:xfrm>
        </p:spPr>
        <p:txBody>
          <a:bodyPr>
            <a:noAutofit/>
          </a:bodyPr>
          <a:lstStyle/>
          <a:p>
            <a:r>
              <a:rPr lang="en-GB" sz="1600" dirty="0"/>
              <a:t>Q11: To what extent do you agree or disagree with the council’s proposal to improve safety and reduce through traffic and traffic speeds in your area?</a:t>
            </a:r>
            <a:br>
              <a:rPr lang="en-GB" sz="1600" dirty="0"/>
            </a:br>
            <a:r>
              <a:rPr lang="en-GB" sz="1200" dirty="0"/>
              <a:t>These are the responses to other comment box which have been tagged into themes</a:t>
            </a:r>
            <a:endParaRPr lang="en-GB" sz="1600" dirty="0"/>
          </a:p>
        </p:txBody>
      </p:sp>
      <p:graphicFrame>
        <p:nvGraphicFramePr>
          <p:cNvPr id="4" name="Object 3">
            <a:extLst>
              <a:ext uri="{FF2B5EF4-FFF2-40B4-BE49-F238E27FC236}">
                <a16:creationId xmlns:a16="http://schemas.microsoft.com/office/drawing/2014/main" id="{2AFA63E2-6E8B-4CEE-8F25-1B631D2C7144}"/>
              </a:ext>
            </a:extLst>
          </p:cNvPr>
          <p:cNvGraphicFramePr>
            <a:graphicFrameLocks noChangeAspect="1"/>
          </p:cNvGraphicFramePr>
          <p:nvPr>
            <p:extLst>
              <p:ext uri="{D42A27DB-BD31-4B8C-83A1-F6EECF244321}">
                <p14:modId xmlns:p14="http://schemas.microsoft.com/office/powerpoint/2010/main" val="2882947171"/>
              </p:ext>
            </p:extLst>
          </p:nvPr>
        </p:nvGraphicFramePr>
        <p:xfrm>
          <a:off x="179388" y="854075"/>
          <a:ext cx="8785225" cy="4202113"/>
        </p:xfrm>
        <a:graphic>
          <a:graphicData uri="http://schemas.openxmlformats.org/presentationml/2006/ole">
            <mc:AlternateContent xmlns:mc="http://schemas.openxmlformats.org/markup-compatibility/2006">
              <mc:Choice xmlns:v="urn:schemas-microsoft-com:vml" Requires="v">
                <p:oleObj spid="_x0000_s7172" name="Worksheet" r:id="rId3" imgW="7715082" imgH="3628854" progId="Excel.Sheet.12">
                  <p:embed/>
                </p:oleObj>
              </mc:Choice>
              <mc:Fallback>
                <p:oleObj name="Worksheet" r:id="rId3" imgW="7715082" imgH="3628854" progId="Excel.Sheet.12">
                  <p:embed/>
                  <p:pic>
                    <p:nvPicPr>
                      <p:cNvPr id="4" name="Object 3">
                        <a:extLst>
                          <a:ext uri="{FF2B5EF4-FFF2-40B4-BE49-F238E27FC236}">
                            <a16:creationId xmlns:a16="http://schemas.microsoft.com/office/drawing/2014/main" id="{2AFA63E2-6E8B-4CEE-8F25-1B631D2C7144}"/>
                          </a:ext>
                        </a:extLst>
                      </p:cNvPr>
                      <p:cNvPicPr/>
                      <p:nvPr/>
                    </p:nvPicPr>
                    <p:blipFill>
                      <a:blip r:embed="rId4"/>
                      <a:stretch>
                        <a:fillRect/>
                      </a:stretch>
                    </p:blipFill>
                    <p:spPr>
                      <a:xfrm>
                        <a:off x="179388" y="854075"/>
                        <a:ext cx="8785225" cy="4202113"/>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750B642D-84F1-4122-8231-AF28442FDBEA}"/>
              </a:ext>
            </a:extLst>
          </p:cNvPr>
          <p:cNvSpPr txBox="1"/>
          <p:nvPr/>
        </p:nvSpPr>
        <p:spPr>
          <a:xfrm>
            <a:off x="7118986" y="4774168"/>
            <a:ext cx="2025014" cy="369332"/>
          </a:xfrm>
          <a:prstGeom prst="rect">
            <a:avLst/>
          </a:prstGeom>
          <a:noFill/>
        </p:spPr>
        <p:txBody>
          <a:bodyPr wrap="square">
            <a:spAutoFit/>
          </a:bodyPr>
          <a:lstStyle/>
          <a:p>
            <a:r>
              <a:rPr lang="en-GB" dirty="0"/>
              <a:t>Bassett East Results </a:t>
            </a:r>
          </a:p>
        </p:txBody>
      </p:sp>
    </p:spTree>
    <p:extLst>
      <p:ext uri="{BB962C8B-B14F-4D97-AF65-F5344CB8AC3E}">
        <p14:creationId xmlns:p14="http://schemas.microsoft.com/office/powerpoint/2010/main" val="196820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Thinking about the proposed changes, to what extent do you agree or disagree with the following statements?</a:t>
            </a:r>
          </a:p>
        </p:txBody>
      </p:sp>
      <p:sp>
        <p:nvSpPr>
          <p:cNvPr id="3" name="Content Placeholder 2"/>
          <p:cNvSpPr>
            <a:spLocks noGrp="1"/>
          </p:cNvSpPr>
          <p:nvPr>
            <p:ph idx="1"/>
          </p:nvPr>
        </p:nvSpPr>
        <p:spPr/>
        <p:txBody>
          <a:bodyPr/>
          <a:lstStyle/>
          <a:p>
            <a:r>
              <a:t>Answered: 82    Skipped: 87</a:t>
            </a:r>
          </a:p>
        </p:txBody>
      </p:sp>
      <p:pic>
        <p:nvPicPr>
          <p:cNvPr id="4" name="Picture 3" descr="chart6882064090.png"/>
          <p:cNvPicPr>
            <a:picLocks noChangeAspect="1"/>
          </p:cNvPicPr>
          <p:nvPr/>
        </p:nvPicPr>
        <p:blipFill>
          <a:blip r:embed="rId2"/>
          <a:stretch>
            <a:fillRect/>
          </a:stretch>
        </p:blipFill>
        <p:spPr>
          <a:xfrm>
            <a:off x="2129610" y="1049658"/>
            <a:ext cx="4884778" cy="3569013"/>
          </a:xfrm>
          <a:prstGeom prst="rect">
            <a:avLst/>
          </a:prstGeom>
        </p:spPr>
      </p:pic>
      <p:sp>
        <p:nvSpPr>
          <p:cNvPr id="5" name="TextBox 4">
            <a:extLst>
              <a:ext uri="{FF2B5EF4-FFF2-40B4-BE49-F238E27FC236}">
                <a16:creationId xmlns:a16="http://schemas.microsoft.com/office/drawing/2014/main" id="{85AE3AD5-9724-4836-B4A5-9C268DE6D51D}"/>
              </a:ext>
            </a:extLst>
          </p:cNvPr>
          <p:cNvSpPr txBox="1"/>
          <p:nvPr/>
        </p:nvSpPr>
        <p:spPr>
          <a:xfrm>
            <a:off x="7118986" y="4774168"/>
            <a:ext cx="2025014" cy="369332"/>
          </a:xfrm>
          <a:prstGeom prst="rect">
            <a:avLst/>
          </a:prstGeom>
          <a:noFill/>
        </p:spPr>
        <p:txBody>
          <a:bodyPr wrap="square">
            <a:spAutoFit/>
          </a:bodyPr>
          <a:lstStyle/>
          <a:p>
            <a:r>
              <a:rPr lang="en-GB" dirty="0"/>
              <a:t>Bassett East Results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Thinking about the proposed changes, to what extent do you agree or disagree with the following statements?</a:t>
            </a:r>
          </a:p>
        </p:txBody>
      </p:sp>
      <p:sp>
        <p:nvSpPr>
          <p:cNvPr id="3" name="Content Placeholder 2"/>
          <p:cNvSpPr>
            <a:spLocks noGrp="1"/>
          </p:cNvSpPr>
          <p:nvPr>
            <p:ph idx="1"/>
          </p:nvPr>
        </p:nvSpPr>
        <p:spPr/>
        <p:txBody>
          <a:bodyPr/>
          <a:lstStyle/>
          <a:p>
            <a:r>
              <a:t>Answered: 82    Skipped: 87</a:t>
            </a:r>
          </a:p>
        </p:txBody>
      </p:sp>
      <p:pic>
        <p:nvPicPr>
          <p:cNvPr id="4" name="Picture 3" descr="table6882064090.png"/>
          <p:cNvPicPr>
            <a:picLocks noChangeAspect="1"/>
          </p:cNvPicPr>
          <p:nvPr/>
        </p:nvPicPr>
        <p:blipFill>
          <a:blip r:embed="rId2"/>
          <a:stretch>
            <a:fillRect/>
          </a:stretch>
        </p:blipFill>
        <p:spPr>
          <a:xfrm>
            <a:off x="2359453" y="1049658"/>
            <a:ext cx="4425093" cy="3569013"/>
          </a:xfrm>
          <a:prstGeom prst="rect">
            <a:avLst/>
          </a:prstGeom>
        </p:spPr>
      </p:pic>
      <p:sp>
        <p:nvSpPr>
          <p:cNvPr id="5" name="TextBox 4">
            <a:extLst>
              <a:ext uri="{FF2B5EF4-FFF2-40B4-BE49-F238E27FC236}">
                <a16:creationId xmlns:a16="http://schemas.microsoft.com/office/drawing/2014/main" id="{FDCA1494-F580-470E-8355-9243B5A1B5CF}"/>
              </a:ext>
            </a:extLst>
          </p:cNvPr>
          <p:cNvSpPr txBox="1"/>
          <p:nvPr/>
        </p:nvSpPr>
        <p:spPr>
          <a:xfrm>
            <a:off x="7118986" y="4774168"/>
            <a:ext cx="2025014" cy="369332"/>
          </a:xfrm>
          <a:prstGeom prst="rect">
            <a:avLst/>
          </a:prstGeom>
          <a:noFill/>
        </p:spPr>
        <p:txBody>
          <a:bodyPr wrap="square">
            <a:spAutoFit/>
          </a:bodyPr>
          <a:lstStyle/>
          <a:p>
            <a:r>
              <a:rPr lang="en-GB" dirty="0"/>
              <a:t>Bassett East Results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Q13: If the proposals were to be implemented, what impact do you feel this may have on you, local businesses or the wider community?</a:t>
            </a:r>
          </a:p>
        </p:txBody>
      </p:sp>
      <p:sp>
        <p:nvSpPr>
          <p:cNvPr id="3" name="Content Placeholder 2"/>
          <p:cNvSpPr>
            <a:spLocks noGrp="1"/>
          </p:cNvSpPr>
          <p:nvPr>
            <p:ph idx="1"/>
          </p:nvPr>
        </p:nvSpPr>
        <p:spPr/>
        <p:txBody>
          <a:bodyPr/>
          <a:lstStyle/>
          <a:p>
            <a:r>
              <a:t>Answered: 76    Skipped: 93</a:t>
            </a:r>
          </a:p>
        </p:txBody>
      </p:sp>
      <p:pic>
        <p:nvPicPr>
          <p:cNvPr id="4" name="Picture 3" descr="chart6882064100.png"/>
          <p:cNvPicPr>
            <a:picLocks noChangeAspect="1"/>
          </p:cNvPicPr>
          <p:nvPr/>
        </p:nvPicPr>
        <p:blipFill>
          <a:blip r:embed="rId2"/>
          <a:stretch>
            <a:fillRect/>
          </a:stretch>
        </p:blipFill>
        <p:spPr>
          <a:xfrm>
            <a:off x="1543437" y="1049658"/>
            <a:ext cx="6057124" cy="3569013"/>
          </a:xfrm>
          <a:prstGeom prst="rect">
            <a:avLst/>
          </a:prstGeom>
        </p:spPr>
      </p:pic>
      <p:sp>
        <p:nvSpPr>
          <p:cNvPr id="5" name="TextBox 4">
            <a:extLst>
              <a:ext uri="{FF2B5EF4-FFF2-40B4-BE49-F238E27FC236}">
                <a16:creationId xmlns:a16="http://schemas.microsoft.com/office/drawing/2014/main" id="{C47CB8FE-6C70-4119-8A70-7CEAB80A6C15}"/>
              </a:ext>
            </a:extLst>
          </p:cNvPr>
          <p:cNvSpPr txBox="1"/>
          <p:nvPr/>
        </p:nvSpPr>
        <p:spPr>
          <a:xfrm>
            <a:off x="7118986" y="4774168"/>
            <a:ext cx="2025014" cy="369332"/>
          </a:xfrm>
          <a:prstGeom prst="rect">
            <a:avLst/>
          </a:prstGeom>
          <a:noFill/>
        </p:spPr>
        <p:txBody>
          <a:bodyPr wrap="square">
            <a:spAutoFit/>
          </a:bodyPr>
          <a:lstStyle/>
          <a:p>
            <a:r>
              <a:rPr lang="en-GB" dirty="0"/>
              <a:t>Bassett East Results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Q13: If the proposals were to be implemented, what impact do you feel this may have on you, local businesses or the wider community?</a:t>
            </a:r>
          </a:p>
        </p:txBody>
      </p:sp>
      <p:sp>
        <p:nvSpPr>
          <p:cNvPr id="3" name="Content Placeholder 2"/>
          <p:cNvSpPr>
            <a:spLocks noGrp="1"/>
          </p:cNvSpPr>
          <p:nvPr>
            <p:ph idx="1"/>
          </p:nvPr>
        </p:nvSpPr>
        <p:spPr/>
        <p:txBody>
          <a:bodyPr/>
          <a:lstStyle/>
          <a:p>
            <a:r>
              <a:t>Answered: 76    Skipped: 93</a:t>
            </a:r>
          </a:p>
        </p:txBody>
      </p:sp>
      <p:pic>
        <p:nvPicPr>
          <p:cNvPr id="4" name="Picture 3" descr="table6882064100.png"/>
          <p:cNvPicPr>
            <a:picLocks noChangeAspect="1"/>
          </p:cNvPicPr>
          <p:nvPr/>
        </p:nvPicPr>
        <p:blipFill>
          <a:blip r:embed="rId2"/>
          <a:stretch>
            <a:fillRect/>
          </a:stretch>
        </p:blipFill>
        <p:spPr>
          <a:xfrm>
            <a:off x="800100" y="1532414"/>
            <a:ext cx="7543800" cy="2603500"/>
          </a:xfrm>
          <a:prstGeom prst="rect">
            <a:avLst/>
          </a:prstGeom>
        </p:spPr>
      </p:pic>
      <p:sp>
        <p:nvSpPr>
          <p:cNvPr id="5" name="TextBox 4">
            <a:extLst>
              <a:ext uri="{FF2B5EF4-FFF2-40B4-BE49-F238E27FC236}">
                <a16:creationId xmlns:a16="http://schemas.microsoft.com/office/drawing/2014/main" id="{3B10B758-FD34-4A03-BFF3-63265914D440}"/>
              </a:ext>
            </a:extLst>
          </p:cNvPr>
          <p:cNvSpPr txBox="1"/>
          <p:nvPr/>
        </p:nvSpPr>
        <p:spPr>
          <a:xfrm>
            <a:off x="7118986" y="4774168"/>
            <a:ext cx="2025014" cy="369332"/>
          </a:xfrm>
          <a:prstGeom prst="rect">
            <a:avLst/>
          </a:prstGeom>
          <a:noFill/>
        </p:spPr>
        <p:txBody>
          <a:bodyPr wrap="square">
            <a:spAutoFit/>
          </a:bodyPr>
          <a:lstStyle/>
          <a:p>
            <a:r>
              <a:rPr lang="en-GB" dirty="0"/>
              <a:t>Bassett East Results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473E-9A9B-4EDA-A746-45D48E7CF0A8}"/>
              </a:ext>
            </a:extLst>
          </p:cNvPr>
          <p:cNvSpPr>
            <a:spLocks noGrp="1"/>
          </p:cNvSpPr>
          <p:nvPr>
            <p:ph type="title"/>
          </p:nvPr>
        </p:nvSpPr>
        <p:spPr>
          <a:xfrm>
            <a:off x="115136" y="445664"/>
            <a:ext cx="8229600" cy="391272"/>
          </a:xfrm>
        </p:spPr>
        <p:txBody>
          <a:bodyPr>
            <a:normAutofit fontScale="90000"/>
          </a:bodyPr>
          <a:lstStyle/>
          <a:p>
            <a:r>
              <a:rPr lang="en-GB" dirty="0"/>
              <a:t>Q14: Please provide any further feedback to improve walking and cycling in this area.</a:t>
            </a:r>
            <a:br>
              <a:rPr lang="en-GB" dirty="0"/>
            </a:br>
            <a:r>
              <a:rPr lang="en-GB" sz="1600" dirty="0"/>
              <a:t>These are the responses to other comment box which have been tagged into themes</a:t>
            </a:r>
            <a:endParaRPr lang="en-GB" dirty="0"/>
          </a:p>
        </p:txBody>
      </p:sp>
      <p:graphicFrame>
        <p:nvGraphicFramePr>
          <p:cNvPr id="4" name="Object 3">
            <a:extLst>
              <a:ext uri="{FF2B5EF4-FFF2-40B4-BE49-F238E27FC236}">
                <a16:creationId xmlns:a16="http://schemas.microsoft.com/office/drawing/2014/main" id="{AE2D93CC-547C-462A-A582-F5FB8CC4C896}"/>
              </a:ext>
            </a:extLst>
          </p:cNvPr>
          <p:cNvGraphicFramePr>
            <a:graphicFrameLocks noChangeAspect="1"/>
          </p:cNvGraphicFramePr>
          <p:nvPr>
            <p:extLst>
              <p:ext uri="{D42A27DB-BD31-4B8C-83A1-F6EECF244321}">
                <p14:modId xmlns:p14="http://schemas.microsoft.com/office/powerpoint/2010/main" val="169700946"/>
              </p:ext>
            </p:extLst>
          </p:nvPr>
        </p:nvGraphicFramePr>
        <p:xfrm>
          <a:off x="179388" y="854075"/>
          <a:ext cx="8785225" cy="4202113"/>
        </p:xfrm>
        <a:graphic>
          <a:graphicData uri="http://schemas.openxmlformats.org/presentationml/2006/ole">
            <mc:AlternateContent xmlns:mc="http://schemas.openxmlformats.org/markup-compatibility/2006">
              <mc:Choice xmlns:v="urn:schemas-microsoft-com:vml" Requires="v">
                <p:oleObj spid="_x0000_s8196" name="Worksheet" r:id="rId3" imgW="7715082" imgH="3628854" progId="Excel.Sheet.12">
                  <p:embed/>
                </p:oleObj>
              </mc:Choice>
              <mc:Fallback>
                <p:oleObj name="Worksheet" r:id="rId3" imgW="7715082" imgH="3628854" progId="Excel.Sheet.12">
                  <p:embed/>
                  <p:pic>
                    <p:nvPicPr>
                      <p:cNvPr id="4" name="Object 3">
                        <a:extLst>
                          <a:ext uri="{FF2B5EF4-FFF2-40B4-BE49-F238E27FC236}">
                            <a16:creationId xmlns:a16="http://schemas.microsoft.com/office/drawing/2014/main" id="{AE2D93CC-547C-462A-A582-F5FB8CC4C896}"/>
                          </a:ext>
                        </a:extLst>
                      </p:cNvPr>
                      <p:cNvPicPr/>
                      <p:nvPr/>
                    </p:nvPicPr>
                    <p:blipFill>
                      <a:blip r:embed="rId4"/>
                      <a:stretch>
                        <a:fillRect/>
                      </a:stretch>
                    </p:blipFill>
                    <p:spPr>
                      <a:xfrm>
                        <a:off x="179388" y="854075"/>
                        <a:ext cx="8785225" cy="4202113"/>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F8F7DF3D-A0A8-4429-BCDD-5F7C7B9F6424}"/>
              </a:ext>
            </a:extLst>
          </p:cNvPr>
          <p:cNvSpPr txBox="1"/>
          <p:nvPr/>
        </p:nvSpPr>
        <p:spPr>
          <a:xfrm>
            <a:off x="7118986" y="4774168"/>
            <a:ext cx="2025014" cy="369332"/>
          </a:xfrm>
          <a:prstGeom prst="rect">
            <a:avLst/>
          </a:prstGeom>
          <a:noFill/>
        </p:spPr>
        <p:txBody>
          <a:bodyPr wrap="square">
            <a:spAutoFit/>
          </a:bodyPr>
          <a:lstStyle/>
          <a:p>
            <a:r>
              <a:rPr lang="en-GB" dirty="0"/>
              <a:t>Bassett East Results </a:t>
            </a:r>
          </a:p>
        </p:txBody>
      </p:sp>
    </p:spTree>
    <p:extLst>
      <p:ext uri="{BB962C8B-B14F-4D97-AF65-F5344CB8AC3E}">
        <p14:creationId xmlns:p14="http://schemas.microsoft.com/office/powerpoint/2010/main" val="4036445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Do you want to feedback on any other schemes?</a:t>
            </a:r>
          </a:p>
        </p:txBody>
      </p:sp>
      <p:sp>
        <p:nvSpPr>
          <p:cNvPr id="3" name="Content Placeholder 2"/>
          <p:cNvSpPr>
            <a:spLocks noGrp="1"/>
          </p:cNvSpPr>
          <p:nvPr>
            <p:ph idx="1"/>
          </p:nvPr>
        </p:nvSpPr>
        <p:spPr/>
        <p:txBody>
          <a:bodyPr/>
          <a:lstStyle/>
          <a:p>
            <a:r>
              <a:t>Answered: 82    Skipped: 87</a:t>
            </a:r>
          </a:p>
        </p:txBody>
      </p:sp>
      <p:pic>
        <p:nvPicPr>
          <p:cNvPr id="4" name="Picture 3" descr="chart6882064120.png"/>
          <p:cNvPicPr>
            <a:picLocks noChangeAspect="1"/>
          </p:cNvPicPr>
          <p:nvPr/>
        </p:nvPicPr>
        <p:blipFill>
          <a:blip r:embed="rId2"/>
          <a:stretch>
            <a:fillRect/>
          </a:stretch>
        </p:blipFill>
        <p:spPr>
          <a:xfrm>
            <a:off x="800100" y="1246664"/>
            <a:ext cx="7543800" cy="3175000"/>
          </a:xfrm>
          <a:prstGeom prst="rect">
            <a:avLst/>
          </a:prstGeom>
        </p:spPr>
      </p:pic>
      <p:sp>
        <p:nvSpPr>
          <p:cNvPr id="5" name="TextBox 4">
            <a:extLst>
              <a:ext uri="{FF2B5EF4-FFF2-40B4-BE49-F238E27FC236}">
                <a16:creationId xmlns:a16="http://schemas.microsoft.com/office/drawing/2014/main" id="{4E70EAF7-FA65-4CE1-9F8D-26C5D3CF7DE8}"/>
              </a:ext>
            </a:extLst>
          </p:cNvPr>
          <p:cNvSpPr txBox="1"/>
          <p:nvPr/>
        </p:nvSpPr>
        <p:spPr>
          <a:xfrm>
            <a:off x="7118986" y="4774168"/>
            <a:ext cx="2025014" cy="369332"/>
          </a:xfrm>
          <a:prstGeom prst="rect">
            <a:avLst/>
          </a:prstGeom>
          <a:noFill/>
        </p:spPr>
        <p:txBody>
          <a:bodyPr wrap="square">
            <a:spAutoFit/>
          </a:bodyPr>
          <a:lstStyle/>
          <a:p>
            <a:r>
              <a:rPr lang="en-GB" dirty="0"/>
              <a:t>Bassett East Results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Do you want to feedback on any other schemes?</a:t>
            </a:r>
          </a:p>
        </p:txBody>
      </p:sp>
      <p:sp>
        <p:nvSpPr>
          <p:cNvPr id="3" name="Content Placeholder 2"/>
          <p:cNvSpPr>
            <a:spLocks noGrp="1"/>
          </p:cNvSpPr>
          <p:nvPr>
            <p:ph idx="1"/>
          </p:nvPr>
        </p:nvSpPr>
        <p:spPr/>
        <p:txBody>
          <a:bodyPr/>
          <a:lstStyle/>
          <a:p>
            <a:r>
              <a:t>Answered: 82    Skipped: 87</a:t>
            </a:r>
          </a:p>
        </p:txBody>
      </p:sp>
      <p:pic>
        <p:nvPicPr>
          <p:cNvPr id="4" name="Picture 3" descr="table6882064120.png"/>
          <p:cNvPicPr>
            <a:picLocks noChangeAspect="1"/>
          </p:cNvPicPr>
          <p:nvPr/>
        </p:nvPicPr>
        <p:blipFill>
          <a:blip r:embed="rId2"/>
          <a:stretch>
            <a:fillRect/>
          </a:stretch>
        </p:blipFill>
        <p:spPr>
          <a:xfrm>
            <a:off x="800100" y="2122964"/>
            <a:ext cx="7543800" cy="1422400"/>
          </a:xfrm>
          <a:prstGeom prst="rect">
            <a:avLst/>
          </a:prstGeom>
        </p:spPr>
      </p:pic>
      <p:sp>
        <p:nvSpPr>
          <p:cNvPr id="5" name="TextBox 4">
            <a:extLst>
              <a:ext uri="{FF2B5EF4-FFF2-40B4-BE49-F238E27FC236}">
                <a16:creationId xmlns:a16="http://schemas.microsoft.com/office/drawing/2014/main" id="{7F022FA9-426D-4442-BDE2-ECD9AC92FA2A}"/>
              </a:ext>
            </a:extLst>
          </p:cNvPr>
          <p:cNvSpPr txBox="1"/>
          <p:nvPr/>
        </p:nvSpPr>
        <p:spPr>
          <a:xfrm>
            <a:off x="7118986" y="4774168"/>
            <a:ext cx="2025014" cy="369332"/>
          </a:xfrm>
          <a:prstGeom prst="rect">
            <a:avLst/>
          </a:prstGeom>
          <a:noFill/>
        </p:spPr>
        <p:txBody>
          <a:bodyPr wrap="square">
            <a:spAutoFit/>
          </a:bodyPr>
          <a:lstStyle/>
          <a:p>
            <a:r>
              <a:rPr lang="en-GB" dirty="0"/>
              <a:t>Bassett East Results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72B5B23F-9FCB-417F-BF6C-D987A42EA44A}"/>
              </a:ext>
            </a:extLst>
          </p:cNvPr>
          <p:cNvPicPr>
            <a:picLocks noChangeAspect="1"/>
          </p:cNvPicPr>
          <p:nvPr/>
        </p:nvPicPr>
        <p:blipFill>
          <a:blip r:embed="rId2"/>
          <a:stretch>
            <a:fillRect/>
          </a:stretch>
        </p:blipFill>
        <p:spPr>
          <a:xfrm>
            <a:off x="3106355" y="-1"/>
            <a:ext cx="6037645" cy="5143501"/>
          </a:xfrm>
          <a:prstGeom prst="rect">
            <a:avLst/>
          </a:prstGeom>
        </p:spPr>
      </p:pic>
      <p:sp>
        <p:nvSpPr>
          <p:cNvPr id="4" name="Title 3">
            <a:extLst>
              <a:ext uri="{FF2B5EF4-FFF2-40B4-BE49-F238E27FC236}">
                <a16:creationId xmlns:a16="http://schemas.microsoft.com/office/drawing/2014/main" id="{507CEB80-2560-4D74-89D6-69249BD4163F}"/>
              </a:ext>
            </a:extLst>
          </p:cNvPr>
          <p:cNvSpPr>
            <a:spLocks noGrp="1"/>
          </p:cNvSpPr>
          <p:nvPr>
            <p:ph type="title"/>
          </p:nvPr>
        </p:nvSpPr>
        <p:spPr/>
        <p:txBody>
          <a:bodyPr>
            <a:normAutofit fontScale="90000"/>
          </a:bodyPr>
          <a:lstStyle/>
          <a:p>
            <a:r>
              <a:rPr lang="en-GB" dirty="0"/>
              <a:t>Bassett West Results </a:t>
            </a:r>
          </a:p>
        </p:txBody>
      </p:sp>
    </p:spTree>
    <p:extLst>
      <p:ext uri="{BB962C8B-B14F-4D97-AF65-F5344CB8AC3E}">
        <p14:creationId xmlns:p14="http://schemas.microsoft.com/office/powerpoint/2010/main" val="268035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600" dirty="0"/>
              <a:t>Q16: To what extent do you agree or disagree with the council's commitment to encouraging sustainable travel by improving bus, pedestrian and cycle routes?</a:t>
            </a:r>
          </a:p>
        </p:txBody>
      </p:sp>
      <p:sp>
        <p:nvSpPr>
          <p:cNvPr id="3" name="Content Placeholder 2"/>
          <p:cNvSpPr>
            <a:spLocks noGrp="1"/>
          </p:cNvSpPr>
          <p:nvPr>
            <p:ph idx="1"/>
          </p:nvPr>
        </p:nvSpPr>
        <p:spPr/>
        <p:txBody>
          <a:bodyPr/>
          <a:lstStyle/>
          <a:p>
            <a:r>
              <a:t>Answered: 102    Skipped: 67</a:t>
            </a:r>
          </a:p>
        </p:txBody>
      </p:sp>
      <p:pic>
        <p:nvPicPr>
          <p:cNvPr id="4" name="Picture 3" descr="chart6882064010.png"/>
          <p:cNvPicPr>
            <a:picLocks noChangeAspect="1"/>
          </p:cNvPicPr>
          <p:nvPr/>
        </p:nvPicPr>
        <p:blipFill>
          <a:blip r:embed="rId2"/>
          <a:stretch>
            <a:fillRect/>
          </a:stretch>
        </p:blipFill>
        <p:spPr>
          <a:xfrm>
            <a:off x="1986641" y="1049658"/>
            <a:ext cx="5170716" cy="3569013"/>
          </a:xfrm>
          <a:prstGeom prst="rect">
            <a:avLst/>
          </a:prstGeom>
        </p:spPr>
      </p:pic>
      <p:sp>
        <p:nvSpPr>
          <p:cNvPr id="5" name="TextBox 4">
            <a:extLst>
              <a:ext uri="{FF2B5EF4-FFF2-40B4-BE49-F238E27FC236}">
                <a16:creationId xmlns:a16="http://schemas.microsoft.com/office/drawing/2014/main" id="{E98D798A-5366-486E-8462-EBFE87D5825B}"/>
              </a:ext>
            </a:extLst>
          </p:cNvPr>
          <p:cNvSpPr txBox="1"/>
          <p:nvPr/>
        </p:nvSpPr>
        <p:spPr>
          <a:xfrm>
            <a:off x="7118986" y="4774168"/>
            <a:ext cx="2025014" cy="369332"/>
          </a:xfrm>
          <a:prstGeom prst="rect">
            <a:avLst/>
          </a:prstGeom>
          <a:noFill/>
        </p:spPr>
        <p:txBody>
          <a:bodyPr wrap="square">
            <a:spAutoFit/>
          </a:bodyPr>
          <a:lstStyle/>
          <a:p>
            <a:r>
              <a:rPr lang="en-GB" dirty="0"/>
              <a:t>About You Results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1600" dirty="0"/>
              <a:t>Q16: To what extent do you agree or disagree with the council's commitment to encouraging sustainable travel by improving bus, pedestrian and cycle routes?</a:t>
            </a:r>
          </a:p>
        </p:txBody>
      </p:sp>
      <p:sp>
        <p:nvSpPr>
          <p:cNvPr id="3" name="Content Placeholder 2"/>
          <p:cNvSpPr>
            <a:spLocks noGrp="1"/>
          </p:cNvSpPr>
          <p:nvPr>
            <p:ph idx="1"/>
          </p:nvPr>
        </p:nvSpPr>
        <p:spPr/>
        <p:txBody>
          <a:bodyPr/>
          <a:lstStyle/>
          <a:p>
            <a:r>
              <a:t>Answered: 102    Skipped: 67</a:t>
            </a:r>
          </a:p>
        </p:txBody>
      </p:sp>
      <p:pic>
        <p:nvPicPr>
          <p:cNvPr id="4" name="Picture 3" descr="table6882064010.png"/>
          <p:cNvPicPr>
            <a:picLocks noChangeAspect="1"/>
          </p:cNvPicPr>
          <p:nvPr/>
        </p:nvPicPr>
        <p:blipFill>
          <a:blip r:embed="rId2"/>
          <a:stretch>
            <a:fillRect/>
          </a:stretch>
        </p:blipFill>
        <p:spPr>
          <a:xfrm>
            <a:off x="800100" y="1335564"/>
            <a:ext cx="7543800" cy="2997200"/>
          </a:xfrm>
          <a:prstGeom prst="rect">
            <a:avLst/>
          </a:prstGeom>
        </p:spPr>
      </p:pic>
      <p:sp>
        <p:nvSpPr>
          <p:cNvPr id="5" name="TextBox 4">
            <a:extLst>
              <a:ext uri="{FF2B5EF4-FFF2-40B4-BE49-F238E27FC236}">
                <a16:creationId xmlns:a16="http://schemas.microsoft.com/office/drawing/2014/main" id="{95D64D6E-D561-456F-8418-250C36E17CDE}"/>
              </a:ext>
            </a:extLst>
          </p:cNvPr>
          <p:cNvSpPr txBox="1"/>
          <p:nvPr/>
        </p:nvSpPr>
        <p:spPr>
          <a:xfrm>
            <a:off x="7118986" y="4774168"/>
            <a:ext cx="2025014" cy="369332"/>
          </a:xfrm>
          <a:prstGeom prst="rect">
            <a:avLst/>
          </a:prstGeom>
          <a:noFill/>
        </p:spPr>
        <p:txBody>
          <a:bodyPr wrap="square">
            <a:spAutoFit/>
          </a:bodyPr>
          <a:lstStyle/>
          <a:p>
            <a:r>
              <a:rPr lang="en-GB" dirty="0"/>
              <a:t>About You Results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B1B6-E9C0-4AC4-AC52-7EE7D68589FA}"/>
              </a:ext>
            </a:extLst>
          </p:cNvPr>
          <p:cNvSpPr>
            <a:spLocks noGrp="1"/>
          </p:cNvSpPr>
          <p:nvPr>
            <p:ph type="title"/>
          </p:nvPr>
        </p:nvSpPr>
        <p:spPr>
          <a:xfrm>
            <a:off x="115136" y="595607"/>
            <a:ext cx="8229600" cy="391272"/>
          </a:xfrm>
        </p:spPr>
        <p:txBody>
          <a:bodyPr>
            <a:noAutofit/>
          </a:bodyPr>
          <a:lstStyle/>
          <a:p>
            <a:r>
              <a:rPr lang="en-GB" sz="1600" dirty="0"/>
              <a:t>Q16: To what extent do you agree or disagree with the council's commitment to encouraging sustainable travel by improving bus, pedestrian and cycle routes?</a:t>
            </a:r>
            <a:br>
              <a:rPr lang="en-GB" sz="1400" dirty="0"/>
            </a:br>
            <a:r>
              <a:rPr lang="en-GB" sz="1200" dirty="0"/>
              <a:t>These are the responses to other comment box which have been tagged into themes</a:t>
            </a:r>
            <a:endParaRPr lang="en-GB" sz="1400" dirty="0"/>
          </a:p>
        </p:txBody>
      </p:sp>
      <p:graphicFrame>
        <p:nvGraphicFramePr>
          <p:cNvPr id="4" name="Object 3">
            <a:extLst>
              <a:ext uri="{FF2B5EF4-FFF2-40B4-BE49-F238E27FC236}">
                <a16:creationId xmlns:a16="http://schemas.microsoft.com/office/drawing/2014/main" id="{20DA6822-C0A2-4F10-8071-7CC31F109F70}"/>
              </a:ext>
            </a:extLst>
          </p:cNvPr>
          <p:cNvGraphicFramePr>
            <a:graphicFrameLocks noChangeAspect="1"/>
          </p:cNvGraphicFramePr>
          <p:nvPr>
            <p:extLst>
              <p:ext uri="{D42A27DB-BD31-4B8C-83A1-F6EECF244321}">
                <p14:modId xmlns:p14="http://schemas.microsoft.com/office/powerpoint/2010/main" val="4231275547"/>
              </p:ext>
            </p:extLst>
          </p:nvPr>
        </p:nvGraphicFramePr>
        <p:xfrm>
          <a:off x="61348" y="986879"/>
          <a:ext cx="8785225" cy="4202113"/>
        </p:xfrm>
        <a:graphic>
          <a:graphicData uri="http://schemas.openxmlformats.org/presentationml/2006/ole">
            <mc:AlternateContent xmlns:mc="http://schemas.openxmlformats.org/markup-compatibility/2006">
              <mc:Choice xmlns:v="urn:schemas-microsoft-com:vml" Requires="v">
                <p:oleObj spid="_x0000_s9220" name="Worksheet" r:id="rId3" imgW="7715331" imgH="3628922" progId="Excel.Sheet.12">
                  <p:embed/>
                </p:oleObj>
              </mc:Choice>
              <mc:Fallback>
                <p:oleObj name="Worksheet" r:id="rId3" imgW="7715331" imgH="3628922" progId="Excel.Sheet.12">
                  <p:embed/>
                  <p:pic>
                    <p:nvPicPr>
                      <p:cNvPr id="4" name="Object 3">
                        <a:extLst>
                          <a:ext uri="{FF2B5EF4-FFF2-40B4-BE49-F238E27FC236}">
                            <a16:creationId xmlns:a16="http://schemas.microsoft.com/office/drawing/2014/main" id="{20DA6822-C0A2-4F10-8071-7CC31F109F70}"/>
                          </a:ext>
                        </a:extLst>
                      </p:cNvPr>
                      <p:cNvPicPr/>
                      <p:nvPr/>
                    </p:nvPicPr>
                    <p:blipFill>
                      <a:blip r:embed="rId4"/>
                      <a:stretch>
                        <a:fillRect/>
                      </a:stretch>
                    </p:blipFill>
                    <p:spPr>
                      <a:xfrm>
                        <a:off x="61348" y="986879"/>
                        <a:ext cx="8785225" cy="4202113"/>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225BF0DC-31AF-4D00-A3A0-9FEB81E97E2D}"/>
              </a:ext>
            </a:extLst>
          </p:cNvPr>
          <p:cNvSpPr txBox="1"/>
          <p:nvPr/>
        </p:nvSpPr>
        <p:spPr>
          <a:xfrm>
            <a:off x="7118986" y="4774168"/>
            <a:ext cx="2025014" cy="369332"/>
          </a:xfrm>
          <a:prstGeom prst="rect">
            <a:avLst/>
          </a:prstGeom>
          <a:noFill/>
        </p:spPr>
        <p:txBody>
          <a:bodyPr wrap="square">
            <a:spAutoFit/>
          </a:bodyPr>
          <a:lstStyle/>
          <a:p>
            <a:r>
              <a:rPr lang="en-GB" dirty="0"/>
              <a:t>About You Results</a:t>
            </a:r>
          </a:p>
        </p:txBody>
      </p:sp>
    </p:spTree>
    <p:extLst>
      <p:ext uri="{BB962C8B-B14F-4D97-AF65-F5344CB8AC3E}">
        <p14:creationId xmlns:p14="http://schemas.microsoft.com/office/powerpoint/2010/main" val="3759323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Average number of bicycles per household</a:t>
            </a:r>
          </a:p>
        </p:txBody>
      </p:sp>
      <p:sp>
        <p:nvSpPr>
          <p:cNvPr id="3" name="Content Placeholder 2"/>
          <p:cNvSpPr>
            <a:spLocks noGrp="1"/>
          </p:cNvSpPr>
          <p:nvPr>
            <p:ph idx="1"/>
          </p:nvPr>
        </p:nvSpPr>
        <p:spPr/>
        <p:txBody>
          <a:bodyPr/>
          <a:lstStyle/>
          <a:p>
            <a:r>
              <a:t>Answered: 101    Skipped: 68</a:t>
            </a:r>
          </a:p>
        </p:txBody>
      </p:sp>
      <p:pic>
        <p:nvPicPr>
          <p:cNvPr id="4" name="Picture 3" descr="chart6968666540.png"/>
          <p:cNvPicPr>
            <a:picLocks noChangeAspect="1"/>
          </p:cNvPicPr>
          <p:nvPr/>
        </p:nvPicPr>
        <p:blipFill>
          <a:blip r:embed="rId2"/>
          <a:stretch>
            <a:fillRect/>
          </a:stretch>
        </p:blipFill>
        <p:spPr>
          <a:xfrm>
            <a:off x="800100" y="1246664"/>
            <a:ext cx="7543800" cy="3175000"/>
          </a:xfrm>
          <a:prstGeom prst="rect">
            <a:avLst/>
          </a:prstGeom>
        </p:spPr>
      </p:pic>
      <p:sp>
        <p:nvSpPr>
          <p:cNvPr id="5" name="TextBox 4">
            <a:extLst>
              <a:ext uri="{FF2B5EF4-FFF2-40B4-BE49-F238E27FC236}">
                <a16:creationId xmlns:a16="http://schemas.microsoft.com/office/drawing/2014/main" id="{90CA0922-EC41-4445-8F6A-76BD0F19C894}"/>
              </a:ext>
            </a:extLst>
          </p:cNvPr>
          <p:cNvSpPr txBox="1"/>
          <p:nvPr/>
        </p:nvSpPr>
        <p:spPr>
          <a:xfrm>
            <a:off x="7118986" y="4774168"/>
            <a:ext cx="2025014" cy="369332"/>
          </a:xfrm>
          <a:prstGeom prst="rect">
            <a:avLst/>
          </a:prstGeom>
          <a:noFill/>
        </p:spPr>
        <p:txBody>
          <a:bodyPr wrap="square">
            <a:spAutoFit/>
          </a:bodyPr>
          <a:lstStyle/>
          <a:p>
            <a:r>
              <a:rPr lang="en-GB" dirty="0"/>
              <a:t>About You Results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Average number of bicycles per household</a:t>
            </a:r>
          </a:p>
        </p:txBody>
      </p:sp>
      <p:sp>
        <p:nvSpPr>
          <p:cNvPr id="3" name="Content Placeholder 2"/>
          <p:cNvSpPr>
            <a:spLocks noGrp="1"/>
          </p:cNvSpPr>
          <p:nvPr>
            <p:ph idx="1"/>
          </p:nvPr>
        </p:nvSpPr>
        <p:spPr/>
        <p:txBody>
          <a:bodyPr/>
          <a:lstStyle/>
          <a:p>
            <a:r>
              <a:t>Answered: 101    Skipped: 68</a:t>
            </a:r>
          </a:p>
        </p:txBody>
      </p:sp>
      <p:pic>
        <p:nvPicPr>
          <p:cNvPr id="4" name="Picture 3" descr="table6968666540.png"/>
          <p:cNvPicPr>
            <a:picLocks noChangeAspect="1"/>
          </p:cNvPicPr>
          <p:nvPr/>
        </p:nvPicPr>
        <p:blipFill>
          <a:blip r:embed="rId2"/>
          <a:stretch>
            <a:fillRect/>
          </a:stretch>
        </p:blipFill>
        <p:spPr>
          <a:xfrm>
            <a:off x="800100" y="2345214"/>
            <a:ext cx="7543800" cy="977900"/>
          </a:xfrm>
          <a:prstGeom prst="rect">
            <a:avLst/>
          </a:prstGeom>
        </p:spPr>
      </p:pic>
      <p:sp>
        <p:nvSpPr>
          <p:cNvPr id="5" name="TextBox 4">
            <a:extLst>
              <a:ext uri="{FF2B5EF4-FFF2-40B4-BE49-F238E27FC236}">
                <a16:creationId xmlns:a16="http://schemas.microsoft.com/office/drawing/2014/main" id="{3ECBA439-9A30-4F97-AC75-224D256D34CF}"/>
              </a:ext>
            </a:extLst>
          </p:cNvPr>
          <p:cNvSpPr txBox="1"/>
          <p:nvPr/>
        </p:nvSpPr>
        <p:spPr>
          <a:xfrm>
            <a:off x="7118986" y="4774168"/>
            <a:ext cx="2025014" cy="369332"/>
          </a:xfrm>
          <a:prstGeom prst="rect">
            <a:avLst/>
          </a:prstGeom>
          <a:noFill/>
        </p:spPr>
        <p:txBody>
          <a:bodyPr wrap="square">
            <a:spAutoFit/>
          </a:bodyPr>
          <a:lstStyle/>
          <a:p>
            <a:r>
              <a:rPr lang="en-GB" dirty="0"/>
              <a:t>About You Results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Q2: What don't you like about this location?</a:t>
            </a:r>
            <a:endParaRPr dirty="0"/>
          </a:p>
        </p:txBody>
      </p:sp>
      <p:sp>
        <p:nvSpPr>
          <p:cNvPr id="3" name="Content Placeholder 2"/>
          <p:cNvSpPr>
            <a:spLocks noGrp="1"/>
          </p:cNvSpPr>
          <p:nvPr>
            <p:ph idx="1"/>
          </p:nvPr>
        </p:nvSpPr>
        <p:spPr/>
        <p:txBody>
          <a:bodyPr/>
          <a:lstStyle/>
          <a:p>
            <a:r>
              <a:t>Answered: 80    Skipped: 89</a:t>
            </a:r>
          </a:p>
        </p:txBody>
      </p:sp>
      <p:pic>
        <p:nvPicPr>
          <p:cNvPr id="4" name="Picture 3" descr="chart6882064360.png"/>
          <p:cNvPicPr>
            <a:picLocks noChangeAspect="1"/>
          </p:cNvPicPr>
          <p:nvPr/>
        </p:nvPicPr>
        <p:blipFill>
          <a:blip r:embed="rId2"/>
          <a:stretch>
            <a:fillRect/>
          </a:stretch>
        </p:blipFill>
        <p:spPr>
          <a:xfrm>
            <a:off x="2941235" y="1049658"/>
            <a:ext cx="3261528" cy="3569013"/>
          </a:xfrm>
          <a:prstGeom prst="rect">
            <a:avLst/>
          </a:prstGeom>
        </p:spPr>
      </p:pic>
      <p:sp>
        <p:nvSpPr>
          <p:cNvPr id="7" name="TextBox 6">
            <a:extLst>
              <a:ext uri="{FF2B5EF4-FFF2-40B4-BE49-F238E27FC236}">
                <a16:creationId xmlns:a16="http://schemas.microsoft.com/office/drawing/2014/main" id="{8A67D707-BF95-4A39-BE86-DCA29EFD107D}"/>
              </a:ext>
            </a:extLst>
          </p:cNvPr>
          <p:cNvSpPr txBox="1"/>
          <p:nvPr/>
        </p:nvSpPr>
        <p:spPr>
          <a:xfrm>
            <a:off x="6707981" y="4774168"/>
            <a:ext cx="2436019" cy="369332"/>
          </a:xfrm>
          <a:prstGeom prst="rect">
            <a:avLst/>
          </a:prstGeom>
          <a:noFill/>
        </p:spPr>
        <p:txBody>
          <a:bodyPr wrap="square">
            <a:spAutoFit/>
          </a:bodyPr>
          <a:lstStyle/>
          <a:p>
            <a:r>
              <a:rPr lang="en-GB" dirty="0"/>
              <a:t>Bassett West Results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Q2: What don't you like about this location?</a:t>
            </a:r>
          </a:p>
        </p:txBody>
      </p:sp>
      <p:sp>
        <p:nvSpPr>
          <p:cNvPr id="3" name="Content Placeholder 2"/>
          <p:cNvSpPr>
            <a:spLocks noGrp="1"/>
          </p:cNvSpPr>
          <p:nvPr>
            <p:ph idx="1"/>
          </p:nvPr>
        </p:nvSpPr>
        <p:spPr/>
        <p:txBody>
          <a:bodyPr/>
          <a:lstStyle/>
          <a:p>
            <a:r>
              <a:t>Answered: 80    Skipped: 89</a:t>
            </a:r>
          </a:p>
        </p:txBody>
      </p:sp>
      <p:pic>
        <p:nvPicPr>
          <p:cNvPr id="4" name="Picture 3" descr="table6882064360.png"/>
          <p:cNvPicPr>
            <a:picLocks noChangeAspect="1"/>
          </p:cNvPicPr>
          <p:nvPr/>
        </p:nvPicPr>
        <p:blipFill>
          <a:blip r:embed="rId2"/>
          <a:stretch>
            <a:fillRect/>
          </a:stretch>
        </p:blipFill>
        <p:spPr>
          <a:xfrm>
            <a:off x="2060159" y="1049658"/>
            <a:ext cx="5023681" cy="3569013"/>
          </a:xfrm>
          <a:prstGeom prst="rect">
            <a:avLst/>
          </a:prstGeom>
        </p:spPr>
      </p:pic>
      <p:sp>
        <p:nvSpPr>
          <p:cNvPr id="6" name="TextBox 5">
            <a:extLst>
              <a:ext uri="{FF2B5EF4-FFF2-40B4-BE49-F238E27FC236}">
                <a16:creationId xmlns:a16="http://schemas.microsoft.com/office/drawing/2014/main" id="{B1C6642A-E911-404E-9B44-EC78E1D1A136}"/>
              </a:ext>
            </a:extLst>
          </p:cNvPr>
          <p:cNvSpPr txBox="1"/>
          <p:nvPr/>
        </p:nvSpPr>
        <p:spPr>
          <a:xfrm>
            <a:off x="7000875" y="4774168"/>
            <a:ext cx="2143125" cy="369332"/>
          </a:xfrm>
          <a:prstGeom prst="rect">
            <a:avLst/>
          </a:prstGeom>
          <a:noFill/>
        </p:spPr>
        <p:txBody>
          <a:bodyPr wrap="square">
            <a:spAutoFit/>
          </a:bodyPr>
          <a:lstStyle/>
          <a:p>
            <a:r>
              <a:rPr lang="en-GB" dirty="0"/>
              <a:t>Bassett West Results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B1B6-E9C0-4AC4-AC52-7EE7D68589FA}"/>
              </a:ext>
            </a:extLst>
          </p:cNvPr>
          <p:cNvSpPr>
            <a:spLocks noGrp="1"/>
          </p:cNvSpPr>
          <p:nvPr>
            <p:ph type="title"/>
          </p:nvPr>
        </p:nvSpPr>
        <p:spPr/>
        <p:txBody>
          <a:bodyPr>
            <a:normAutofit fontScale="90000"/>
          </a:bodyPr>
          <a:lstStyle/>
          <a:p>
            <a:r>
              <a:rPr lang="en-GB" dirty="0"/>
              <a:t>Q2: What don't you like about this location?</a:t>
            </a:r>
            <a:br>
              <a:rPr lang="en-GB" dirty="0"/>
            </a:br>
            <a:r>
              <a:rPr lang="en-GB" sz="1300" dirty="0"/>
              <a:t>These are the responses to other comment box which have been tagged into themes</a:t>
            </a:r>
            <a:endParaRPr lang="en-GB" dirty="0"/>
          </a:p>
        </p:txBody>
      </p:sp>
      <p:graphicFrame>
        <p:nvGraphicFramePr>
          <p:cNvPr id="10" name="Object 9">
            <a:extLst>
              <a:ext uri="{FF2B5EF4-FFF2-40B4-BE49-F238E27FC236}">
                <a16:creationId xmlns:a16="http://schemas.microsoft.com/office/drawing/2014/main" id="{A408770D-F319-43A4-A07D-6B2E1C9EE132}"/>
              </a:ext>
            </a:extLst>
          </p:cNvPr>
          <p:cNvGraphicFramePr>
            <a:graphicFrameLocks noChangeAspect="1"/>
          </p:cNvGraphicFramePr>
          <p:nvPr>
            <p:extLst>
              <p:ext uri="{D42A27DB-BD31-4B8C-83A1-F6EECF244321}">
                <p14:modId xmlns:p14="http://schemas.microsoft.com/office/powerpoint/2010/main" val="347385264"/>
              </p:ext>
            </p:extLst>
          </p:nvPr>
        </p:nvGraphicFramePr>
        <p:xfrm>
          <a:off x="179049" y="853889"/>
          <a:ext cx="8785901" cy="3761254"/>
        </p:xfrm>
        <a:graphic>
          <a:graphicData uri="http://schemas.openxmlformats.org/presentationml/2006/ole">
            <mc:AlternateContent xmlns:mc="http://schemas.openxmlformats.org/markup-compatibility/2006">
              <mc:Choice xmlns:v="urn:schemas-microsoft-com:vml" Requires="v">
                <p:oleObj spid="_x0000_s1028" name="Worksheet" r:id="rId3" imgW="7715082" imgH="3248082" progId="Excel.Sheet.12">
                  <p:embed/>
                </p:oleObj>
              </mc:Choice>
              <mc:Fallback>
                <p:oleObj name="Worksheet" r:id="rId3" imgW="7715082" imgH="3248082" progId="Excel.Sheet.12">
                  <p:embed/>
                  <p:pic>
                    <p:nvPicPr>
                      <p:cNvPr id="10" name="Object 9">
                        <a:extLst>
                          <a:ext uri="{FF2B5EF4-FFF2-40B4-BE49-F238E27FC236}">
                            <a16:creationId xmlns:a16="http://schemas.microsoft.com/office/drawing/2014/main" id="{A408770D-F319-43A4-A07D-6B2E1C9EE132}"/>
                          </a:ext>
                        </a:extLst>
                      </p:cNvPr>
                      <p:cNvPicPr/>
                      <p:nvPr/>
                    </p:nvPicPr>
                    <p:blipFill>
                      <a:blip r:embed="rId4"/>
                      <a:stretch>
                        <a:fillRect/>
                      </a:stretch>
                    </p:blipFill>
                    <p:spPr>
                      <a:xfrm>
                        <a:off x="179049" y="853889"/>
                        <a:ext cx="8785901" cy="3761254"/>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AE8A7810-E54A-490D-8082-536222BAA434}"/>
              </a:ext>
            </a:extLst>
          </p:cNvPr>
          <p:cNvSpPr txBox="1"/>
          <p:nvPr/>
        </p:nvSpPr>
        <p:spPr>
          <a:xfrm>
            <a:off x="6843713" y="4774168"/>
            <a:ext cx="2300287" cy="369332"/>
          </a:xfrm>
          <a:prstGeom prst="rect">
            <a:avLst/>
          </a:prstGeom>
          <a:noFill/>
        </p:spPr>
        <p:txBody>
          <a:bodyPr wrap="square">
            <a:spAutoFit/>
          </a:bodyPr>
          <a:lstStyle/>
          <a:p>
            <a:r>
              <a:rPr lang="en-GB" dirty="0"/>
              <a:t>Bassett West Results </a:t>
            </a:r>
          </a:p>
        </p:txBody>
      </p:sp>
    </p:spTree>
    <p:extLst>
      <p:ext uri="{BB962C8B-B14F-4D97-AF65-F5344CB8AC3E}">
        <p14:creationId xmlns:p14="http://schemas.microsoft.com/office/powerpoint/2010/main" val="486957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Q3: What would you like to improve at this location?</a:t>
            </a:r>
          </a:p>
        </p:txBody>
      </p:sp>
      <p:sp>
        <p:nvSpPr>
          <p:cNvPr id="3" name="Content Placeholder 2"/>
          <p:cNvSpPr>
            <a:spLocks noGrp="1"/>
          </p:cNvSpPr>
          <p:nvPr>
            <p:ph idx="1"/>
          </p:nvPr>
        </p:nvSpPr>
        <p:spPr/>
        <p:txBody>
          <a:bodyPr/>
          <a:lstStyle/>
          <a:p>
            <a:r>
              <a:t>Answered: 77    Skipped: 92</a:t>
            </a:r>
          </a:p>
        </p:txBody>
      </p:sp>
      <p:pic>
        <p:nvPicPr>
          <p:cNvPr id="4" name="Picture 3" descr="chart6882201240.png"/>
          <p:cNvPicPr>
            <a:picLocks noChangeAspect="1"/>
          </p:cNvPicPr>
          <p:nvPr/>
        </p:nvPicPr>
        <p:blipFill>
          <a:blip r:embed="rId2"/>
          <a:stretch>
            <a:fillRect/>
          </a:stretch>
        </p:blipFill>
        <p:spPr>
          <a:xfrm>
            <a:off x="2216451" y="1049658"/>
            <a:ext cx="4711097" cy="3569013"/>
          </a:xfrm>
          <a:prstGeom prst="rect">
            <a:avLst/>
          </a:prstGeom>
        </p:spPr>
      </p:pic>
      <p:sp>
        <p:nvSpPr>
          <p:cNvPr id="6" name="TextBox 5">
            <a:extLst>
              <a:ext uri="{FF2B5EF4-FFF2-40B4-BE49-F238E27FC236}">
                <a16:creationId xmlns:a16="http://schemas.microsoft.com/office/drawing/2014/main" id="{CC3940F2-9D8C-4149-8610-E83B717F67B5}"/>
              </a:ext>
            </a:extLst>
          </p:cNvPr>
          <p:cNvSpPr txBox="1"/>
          <p:nvPr/>
        </p:nvSpPr>
        <p:spPr>
          <a:xfrm>
            <a:off x="6927548" y="4774168"/>
            <a:ext cx="2216452" cy="369332"/>
          </a:xfrm>
          <a:prstGeom prst="rect">
            <a:avLst/>
          </a:prstGeom>
          <a:noFill/>
        </p:spPr>
        <p:txBody>
          <a:bodyPr wrap="square">
            <a:spAutoFit/>
          </a:bodyPr>
          <a:lstStyle/>
          <a:p>
            <a:r>
              <a:rPr lang="en-GB" dirty="0"/>
              <a:t>Bassett West Results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What would you like to improve at this location?</a:t>
            </a:r>
          </a:p>
        </p:txBody>
      </p:sp>
      <p:sp>
        <p:nvSpPr>
          <p:cNvPr id="3" name="Content Placeholder 2"/>
          <p:cNvSpPr>
            <a:spLocks noGrp="1"/>
          </p:cNvSpPr>
          <p:nvPr>
            <p:ph idx="1"/>
          </p:nvPr>
        </p:nvSpPr>
        <p:spPr/>
        <p:txBody>
          <a:bodyPr/>
          <a:lstStyle/>
          <a:p>
            <a:r>
              <a:t>Answered: 77    Skipped: 92</a:t>
            </a:r>
          </a:p>
        </p:txBody>
      </p:sp>
      <p:pic>
        <p:nvPicPr>
          <p:cNvPr id="4" name="Picture 3" descr="table6882201240.png"/>
          <p:cNvPicPr>
            <a:picLocks noChangeAspect="1"/>
          </p:cNvPicPr>
          <p:nvPr/>
        </p:nvPicPr>
        <p:blipFill>
          <a:blip r:embed="rId2"/>
          <a:stretch>
            <a:fillRect/>
          </a:stretch>
        </p:blipFill>
        <p:spPr>
          <a:xfrm>
            <a:off x="1014963" y="1049658"/>
            <a:ext cx="7114072" cy="3569013"/>
          </a:xfrm>
          <a:prstGeom prst="rect">
            <a:avLst/>
          </a:prstGeom>
        </p:spPr>
      </p:pic>
      <p:sp>
        <p:nvSpPr>
          <p:cNvPr id="7" name="TextBox 6">
            <a:extLst>
              <a:ext uri="{FF2B5EF4-FFF2-40B4-BE49-F238E27FC236}">
                <a16:creationId xmlns:a16="http://schemas.microsoft.com/office/drawing/2014/main" id="{27EA8929-5AA6-45D3-B983-507C14974BE9}"/>
              </a:ext>
            </a:extLst>
          </p:cNvPr>
          <p:cNvSpPr txBox="1"/>
          <p:nvPr/>
        </p:nvSpPr>
        <p:spPr>
          <a:xfrm>
            <a:off x="6986588" y="4774168"/>
            <a:ext cx="2157412" cy="369332"/>
          </a:xfrm>
          <a:prstGeom prst="rect">
            <a:avLst/>
          </a:prstGeom>
          <a:noFill/>
        </p:spPr>
        <p:txBody>
          <a:bodyPr wrap="square">
            <a:spAutoFit/>
          </a:bodyPr>
          <a:lstStyle/>
          <a:p>
            <a:r>
              <a:rPr lang="en-GB" dirty="0"/>
              <a:t>Bassett West Results </a:t>
            </a:r>
          </a:p>
        </p:txBody>
      </p:sp>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88c17cd3-c790-4507-ac52-2047882612d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6C6B0F0582D34F89231A9339E1A4DC" ma:contentTypeVersion="15" ma:contentTypeDescription="Create a new document." ma:contentTypeScope="" ma:versionID="cd689aabf41b7087f13094af93a23093">
  <xsd:schema xmlns:xsd="http://www.w3.org/2001/XMLSchema" xmlns:xs="http://www.w3.org/2001/XMLSchema" xmlns:p="http://schemas.microsoft.com/office/2006/metadata/properties" xmlns:ns2="a532f76a-ce38-44a9-9961-59e3abeb318f" xmlns:ns3="88c17cd3-c790-4507-ac52-2047882612d3" targetNamespace="http://schemas.microsoft.com/office/2006/metadata/properties" ma:root="true" ma:fieldsID="a90e3efa14299ebce75333e1550a6255" ns2:_="" ns3:_="">
    <xsd:import namespace="a532f76a-ce38-44a9-9961-59e3abeb318f"/>
    <xsd:import namespace="88c17cd3-c790-4507-ac52-2047882612d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_Flow_SignoffStatu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32f76a-ce38-44a9-9961-59e3abeb318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c17cd3-c790-4507-ac52-2047882612d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777FA9-D6A5-44C7-BAF1-E7CFA698D424}">
  <ds:schemaRefs>
    <ds:schemaRef ds:uri="http://schemas.microsoft.com/office/2006/metadata/properties"/>
    <ds:schemaRef ds:uri="http://schemas.microsoft.com/office/infopath/2007/PartnerControls"/>
    <ds:schemaRef ds:uri="88c17cd3-c790-4507-ac52-2047882612d3"/>
  </ds:schemaRefs>
</ds:datastoreItem>
</file>

<file path=customXml/itemProps2.xml><?xml version="1.0" encoding="utf-8"?>
<ds:datastoreItem xmlns:ds="http://schemas.openxmlformats.org/officeDocument/2006/customXml" ds:itemID="{AC4C0404-8D46-468E-A41D-71CBE2CD3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32f76a-ce38-44a9-9961-59e3abeb318f"/>
    <ds:schemaRef ds:uri="88c17cd3-c790-4507-ac52-2047882612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EE28CB-0397-46DD-A85A-3E15D3552F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SM-template-20140529.potx</Template>
  <TotalTime>711</TotalTime>
  <Words>1224</Words>
  <Application>Microsoft Office PowerPoint</Application>
  <PresentationFormat>On-screen Show (16:9)</PresentationFormat>
  <Paragraphs>116</Paragraphs>
  <Slides>44</Slides>
  <Notes>0</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2</vt:i4>
      </vt:variant>
      <vt:variant>
        <vt:lpstr>Slide Titles</vt:lpstr>
      </vt:variant>
      <vt:variant>
        <vt:i4>44</vt:i4>
      </vt:variant>
    </vt:vector>
  </HeadingPairs>
  <TitlesOfParts>
    <vt:vector size="52" baseType="lpstr">
      <vt:lpstr>Arial</vt:lpstr>
      <vt:lpstr>Calibri</vt:lpstr>
      <vt:lpstr>Helvetica Neue</vt:lpstr>
      <vt:lpstr>SM-template-20140529</vt:lpstr>
      <vt:lpstr>Data slides</vt:lpstr>
      <vt:lpstr>Response Summary</vt:lpstr>
      <vt:lpstr>Worksheet</vt:lpstr>
      <vt:lpstr>Microsoft Excel Worksheet</vt:lpstr>
      <vt:lpstr>PowerPoint Presentation</vt:lpstr>
      <vt:lpstr>Q1: Which location do you want to feedback on? Please note you will have the opportunity to feedback on both areas.</vt:lpstr>
      <vt:lpstr>Q1: Which location do you want to feedback on? Please note you will have the opportunity to feedback on both areas.</vt:lpstr>
      <vt:lpstr>Bassett West Results </vt:lpstr>
      <vt:lpstr>Q2: What don't you like about this location?</vt:lpstr>
      <vt:lpstr>Q2: What don't you like about this location?</vt:lpstr>
      <vt:lpstr>Q2: What don't you like about this location? These are the responses to other comment box which have been tagged into themes</vt:lpstr>
      <vt:lpstr>Q3: What would you like to improve at this location?</vt:lpstr>
      <vt:lpstr>Q3: What would you like to improve at this location?</vt:lpstr>
      <vt:lpstr>Q3: What would you like to improve at this location?  These are the responses to other comment box which have been tagged into themes</vt:lpstr>
      <vt:lpstr>Q4: To what extent do you agree or disagree with the council’s proposal to improve safety and reduce through traffic and traffic speeds in your area?</vt:lpstr>
      <vt:lpstr>Q4: To what extent do you agree or disagree with the council’s proposal to improve safety and reduce through traffic and traffic speeds in your area?</vt:lpstr>
      <vt:lpstr>Q4: To what extent do you agree or disagree with the council’s proposal to improve safety and reduce through traffic and traffic speeds in your area?  These are the responses to other comment box which have been tagged into themes</vt:lpstr>
      <vt:lpstr>Q5: Thinking about the proposed changes, to what extent do you agree or disagree with the following statements?</vt:lpstr>
      <vt:lpstr>Q5: Thinking about the proposed changes, to what extent do you agree or disagree with the following statements?</vt:lpstr>
      <vt:lpstr>Q5: Thinking about the proposed changes, to what extent do you agree or disagree with the following statements?</vt:lpstr>
      <vt:lpstr>Q5: Thinking about the proposed changes, to what extent do you agree or disagree with the following statements?</vt:lpstr>
      <vt:lpstr>Q6: If the proposals were to be implemented, what impact do you feel this may have on you, local businesses or the wider community?</vt:lpstr>
      <vt:lpstr>Q6: If the proposals were to be implemented, what impact do you feel this may have on you, local businesses or the wider community?</vt:lpstr>
      <vt:lpstr>Q7: Please provide any further feedback to improve walking and cycling in this area. These are the responses to other comment box which have been tagged into themes</vt:lpstr>
      <vt:lpstr>Q8: Do you want to feedback on any other schemes?</vt:lpstr>
      <vt:lpstr>Q8: Do you want to feedback on any other schemes?</vt:lpstr>
      <vt:lpstr>Bassett East Results </vt:lpstr>
      <vt:lpstr>Q9: What don't you like about this location?</vt:lpstr>
      <vt:lpstr>Q9: What don't you like about this location?</vt:lpstr>
      <vt:lpstr>Q9: What don't you like about this location?  These are the responses to other comment box which have been tagged into themes</vt:lpstr>
      <vt:lpstr>Q10: What would you like to improve at this location?</vt:lpstr>
      <vt:lpstr>Q10: What would you like to improve at this location?</vt:lpstr>
      <vt:lpstr>Q10: What would you like to improve at this location?  These are the responses to other comment box which have been tagged into themes</vt:lpstr>
      <vt:lpstr>Q11: To what extent do you agree or disagree with the council’s proposal to improve safety and reduce through traffic and traffic speeds in your area?</vt:lpstr>
      <vt:lpstr>Q11: To what extent do you agree or disagree with the council’s proposal to improve safety and reduce through traffic and traffic speeds in your area?</vt:lpstr>
      <vt:lpstr>Q11: To what extent do you agree or disagree with the council’s proposal to improve safety and reduce through traffic and traffic speeds in your area? These are the responses to other comment box which have been tagged into themes</vt:lpstr>
      <vt:lpstr>Q12: Thinking about the proposed changes, to what extent do you agree or disagree with the following statements?</vt:lpstr>
      <vt:lpstr>Q12: Thinking about the proposed changes, to what extent do you agree or disagree with the following statements?</vt:lpstr>
      <vt:lpstr>Q13: If the proposals were to be implemented, what impact do you feel this may have on you, local businesses or the wider community?</vt:lpstr>
      <vt:lpstr>Q13: If the proposals were to be implemented, what impact do you feel this may have on you, local businesses or the wider community?</vt:lpstr>
      <vt:lpstr>Q14: Please provide any further feedback to improve walking and cycling in this area. These are the responses to other comment box which have been tagged into themes</vt:lpstr>
      <vt:lpstr>Q15: Do you want to feedback on any other schemes?</vt:lpstr>
      <vt:lpstr>Q15: Do you want to feedback on any other schemes?</vt:lpstr>
      <vt:lpstr>Q16: To what extent do you agree or disagree with the council's commitment to encouraging sustainable travel by improving bus, pedestrian and cycle routes?</vt:lpstr>
      <vt:lpstr>Q16: To what extent do you agree or disagree with the council's commitment to encouraging sustainable travel by improving bus, pedestrian and cycle routes?</vt:lpstr>
      <vt:lpstr>Q16: To what extent do you agree or disagree with the council's commitment to encouraging sustainable travel by improving bus, pedestrian and cycle routes? These are the responses to other comment box which have been tagged into themes</vt:lpstr>
      <vt:lpstr>Q17: Average number of bicycles per household</vt:lpstr>
      <vt:lpstr>Q17: Average number of bicycles per household</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Davis, Abbie</cp:lastModifiedBy>
  <cp:revision>44</cp:revision>
  <dcterms:created xsi:type="dcterms:W3CDTF">2014-01-30T23:18:11Z</dcterms:created>
  <dcterms:modified xsi:type="dcterms:W3CDTF">2021-11-03T15:47:10Z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0x010100936C6B0F0582D34F89231A9339E1A4DC</vt:lpwstr>
  </property>
</Properties>
</file>